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88" r:id="rId3"/>
    <p:sldId id="276" r:id="rId4"/>
    <p:sldId id="281" r:id="rId5"/>
    <p:sldId id="291" r:id="rId6"/>
    <p:sldId id="261" r:id="rId7"/>
    <p:sldId id="259" r:id="rId8"/>
    <p:sldId id="274" r:id="rId9"/>
    <p:sldId id="267" r:id="rId10"/>
    <p:sldId id="268" r:id="rId11"/>
    <p:sldId id="269" r:id="rId12"/>
    <p:sldId id="262" r:id="rId13"/>
    <p:sldId id="272" r:id="rId14"/>
    <p:sldId id="271" r:id="rId15"/>
    <p:sldId id="273" r:id="rId16"/>
    <p:sldId id="263" r:id="rId17"/>
    <p:sldId id="265" r:id="rId18"/>
    <p:sldId id="282" r:id="rId19"/>
    <p:sldId id="283" r:id="rId20"/>
    <p:sldId id="285" r:id="rId21"/>
    <p:sldId id="286" r:id="rId22"/>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ype of construction" id="{2C2E5B89-5F1C-46C4-82C0-20853A849B6C}">
          <p14:sldIdLst>
            <p14:sldId id="290"/>
            <p14:sldId id="288"/>
            <p14:sldId id="276"/>
            <p14:sldId id="281"/>
            <p14:sldId id="291"/>
          </p14:sldIdLst>
        </p14:section>
        <p14:section name="Default Section" id="{4A1C5DBA-39A8-4A91-8BFC-3F311B6F1C8C}">
          <p14:sldIdLst>
            <p14:sldId id="261"/>
            <p14:sldId id="259"/>
            <p14:sldId id="274"/>
            <p14:sldId id="267"/>
            <p14:sldId id="268"/>
            <p14:sldId id="269"/>
            <p14:sldId id="262"/>
            <p14:sldId id="272"/>
            <p14:sldId id="271"/>
            <p14:sldId id="273"/>
          </p14:sldIdLst>
        </p14:section>
        <p14:section name="STAIRAWAYS" id="{2A687217-A86B-4D00-9F4F-0B7C20929991}">
          <p14:sldIdLst>
            <p14:sldId id="263"/>
            <p14:sldId id="265"/>
          </p14:sldIdLst>
        </p14:section>
        <p14:section name="Case study" id="{E5B4EF32-A326-4068-B44E-8FA7688FB7D0}">
          <p14:sldIdLst>
            <p14:sldId id="282"/>
            <p14:sldId id="283"/>
            <p14:sldId id="285"/>
            <p14:sldId id="2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5" autoAdjust="0"/>
    <p:restoredTop sz="94673" autoAdjust="0"/>
  </p:normalViewPr>
  <p:slideViewPr>
    <p:cSldViewPr snapToGrid="0">
      <p:cViewPr varScale="1">
        <p:scale>
          <a:sx n="105" d="100"/>
          <a:sy n="105" d="100"/>
        </p:scale>
        <p:origin x="24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1/31/2023</a:t>
            </a:fld>
            <a:endParaRPr lang="en-US" dirty="0"/>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1/31/2023</a:t>
            </a:fld>
            <a:endParaRPr lang="en-US" dirty="0"/>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dirty="0"/>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odes.iccsafe.org/lookup/IBC2018P6_Ch10_Sec1009.4/2242"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codes.iccsafe.org/lookup/IBC2018P6_Ch10_Sec1023/2242" TargetMode="External"/><Relationship Id="rId7" Type="http://schemas.openxmlformats.org/officeDocument/2006/relationships/image" Target="../media/image30.jpeg"/><Relationship Id="rId2" Type="http://schemas.openxmlformats.org/officeDocument/2006/relationships/hyperlink" Target="https://codes.iccsafe.org/lookup/IBC2018P6_Ch10_Sec1009.3/2242"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s://codes.iccsafe.org/lookup/IBC2018P6_Ch10_Sec1009.4/224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up.codes/viewer/illinois/ibc-2021/chapter/2/definitions#exit_access_doorway" TargetMode="External"/><Relationship Id="rId3" Type="http://schemas.openxmlformats.org/officeDocument/2006/relationships/image" Target="../media/image3.png"/><Relationship Id="rId7" Type="http://schemas.openxmlformats.org/officeDocument/2006/relationships/hyperlink" Target="https://up.codes/viewer/illinois/ibc-2021/chapter/2/definitions#exi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up.codes/viewer/illinois/ibc-2021/chapter/2/definitions#area_for_masonry" TargetMode="External"/><Relationship Id="rId5" Type="http://schemas.openxmlformats.org/officeDocument/2006/relationships/hyperlink" Target="https://up.codes/viewer/illinois/ibc-2021/chapter/2/definitions#exit_access" TargetMode="External"/><Relationship Id="rId4" Type="http://schemas.openxmlformats.org/officeDocument/2006/relationships/hyperlink" Target="https://up.codes/viewer/illinois/ibc-2021/chapter/2/definitions#common_path_of_egress_trave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des.iccsafe.org/lookup/IBC2018P6_Ch10_Sec1006.2/2242" TargetMode="External"/><Relationship Id="rId7" Type="http://schemas.openxmlformats.org/officeDocument/2006/relationships/image" Target="../media/image13.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codes.iccsafe.org/lookup/IBC2018P6_Ch11/2242" TargetMode="External"/><Relationship Id="rId4" Type="http://schemas.openxmlformats.org/officeDocument/2006/relationships/hyperlink" Target="https://codes.iccsafe.org/lookup/IBC2018P6_Ch10_Sec1006.3/224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des.iccsafe.org/lookup/IBC2018P6_Ch10_Sec1009.4/2242" TargetMode="External"/><Relationship Id="rId13" Type="http://schemas.openxmlformats.org/officeDocument/2006/relationships/hyperlink" Target="https://codes.iccsafe.org/lookup/IBC2018P6_Ch10_Sec1009.7/2242" TargetMode="External"/><Relationship Id="rId3" Type="http://schemas.openxmlformats.org/officeDocument/2006/relationships/hyperlink" Target="https://codes.iccsafe.org/lookup/IBC2018P6_Ch10_Sec1009.3/2242" TargetMode="External"/><Relationship Id="rId7" Type="http://schemas.openxmlformats.org/officeDocument/2006/relationships/hyperlink" Target="https://codes.iccsafe.org/lookup/IBC2018P6_Ch10_Sec1027/2242" TargetMode="External"/><Relationship Id="rId12" Type="http://schemas.openxmlformats.org/officeDocument/2006/relationships/hyperlink" Target="https://codes.iccsafe.org/lookup/IBC2018P6_Ch10_Sec1009.6/2242" TargetMode="External"/><Relationship Id="rId2" Type="http://schemas.openxmlformats.org/officeDocument/2006/relationships/hyperlink" Target="https://codes.iccsafe.org/lookup/IBC2018P6_Ch11_Sec1104/2242" TargetMode="External"/><Relationship Id="rId1" Type="http://schemas.openxmlformats.org/officeDocument/2006/relationships/slideLayout" Target="../slideLayouts/slideLayout2.xml"/><Relationship Id="rId6" Type="http://schemas.openxmlformats.org/officeDocument/2006/relationships/hyperlink" Target="https://codes.iccsafe.org/lookup/IBC2018P6_Ch10_Sec1019.4/2242" TargetMode="External"/><Relationship Id="rId11" Type="http://schemas.openxmlformats.org/officeDocument/2006/relationships/hyperlink" Target="https://codes.iccsafe.org/lookup/IBC2018P6_Ch10_Sec1012/2242" TargetMode="External"/><Relationship Id="rId5" Type="http://schemas.openxmlformats.org/officeDocument/2006/relationships/hyperlink" Target="https://codes.iccsafe.org/lookup/IBC2018P6_Ch10_Sec1019.3/2242" TargetMode="External"/><Relationship Id="rId10" Type="http://schemas.openxmlformats.org/officeDocument/2006/relationships/hyperlink" Target="https://codes.iccsafe.org/lookup/IBC2018P6_Ch10_Sec1026/2242" TargetMode="External"/><Relationship Id="rId4" Type="http://schemas.openxmlformats.org/officeDocument/2006/relationships/hyperlink" Target="https://codes.iccsafe.org/lookup/IBC2018P6_Ch10_Sec1023/2242" TargetMode="External"/><Relationship Id="rId9" Type="http://schemas.openxmlformats.org/officeDocument/2006/relationships/hyperlink" Target="https://codes.iccsafe.org/lookup/IBC2018P6_Ch10_Sec1009.5/22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des.iccsafe.org/lookup/IBC2018P6_Ch11/2242"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a:xfrm>
            <a:off x="351057" y="394454"/>
            <a:ext cx="11379268" cy="2387600"/>
          </a:xfrm>
        </p:spPr>
        <p:txBody>
          <a:bodyPr>
            <a:normAutofit/>
          </a:bodyPr>
          <a:lstStyle/>
          <a:p>
            <a:r>
              <a:rPr lang="en-US" sz="3600" dirty="0"/>
              <a:t>IBC 2018</a:t>
            </a:r>
            <a:br>
              <a:rPr lang="en-US" dirty="0"/>
            </a:br>
            <a:r>
              <a:rPr lang="en-US" sz="5400" dirty="0"/>
              <a:t>IBC CHAPTER 10 – MEANS OF EGRESS</a:t>
            </a:r>
            <a:endParaRPr lang="en-US" dirty="0"/>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pic>
        <p:nvPicPr>
          <p:cNvPr id="5" name="Picture 2" descr="Accessible Means of Egress">
            <a:extLst>
              <a:ext uri="{FF2B5EF4-FFF2-40B4-BE49-F238E27FC236}">
                <a16:creationId xmlns:a16="http://schemas.microsoft.com/office/drawing/2014/main" id="{EAEC8E8E-0243-20D0-5312-D963FFBB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778" y="2999232"/>
            <a:ext cx="6319710" cy="342481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A60CCAA-972E-2DFB-D005-953F3F3B51E1}"/>
              </a:ext>
            </a:extLst>
          </p:cNvPr>
          <p:cNvSpPr txBox="1">
            <a:spLocks/>
          </p:cNvSpPr>
          <p:nvPr/>
        </p:nvSpPr>
        <p:spPr>
          <a:xfrm>
            <a:off x="847344" y="2782054"/>
            <a:ext cx="5526024" cy="200174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solidFill>
                  <a:srgbClr val="111111"/>
                </a:solidFill>
                <a:latin typeface="Roboto" panose="02000000000000000000" pitchFamily="2" charset="0"/>
              </a:rPr>
              <a:t>Means of Egress: “</a:t>
            </a:r>
            <a:r>
              <a:rPr lang="en-US" b="1" i="1" dirty="0">
                <a:solidFill>
                  <a:srgbClr val="111111"/>
                </a:solidFill>
                <a:latin typeface="Roboto" panose="02000000000000000000" pitchFamily="2" charset="0"/>
              </a:rPr>
              <a:t>Continuous and unobstructed </a:t>
            </a:r>
            <a:r>
              <a:rPr lang="en-US" i="1" dirty="0">
                <a:solidFill>
                  <a:srgbClr val="111111"/>
                </a:solidFill>
                <a:latin typeface="Roboto" panose="02000000000000000000" pitchFamily="2" charset="0"/>
              </a:rPr>
              <a:t>way of egress travel from any point in a building or facility that provides an </a:t>
            </a:r>
            <a:r>
              <a:rPr lang="en-US" b="1" i="1" dirty="0">
                <a:solidFill>
                  <a:srgbClr val="111111"/>
                </a:solidFill>
                <a:latin typeface="Roboto" panose="02000000000000000000" pitchFamily="2" charset="0"/>
              </a:rPr>
              <a:t>accessible route </a:t>
            </a:r>
            <a:r>
              <a:rPr lang="en-US" i="1" dirty="0">
                <a:solidFill>
                  <a:srgbClr val="111111"/>
                </a:solidFill>
                <a:latin typeface="Roboto" panose="02000000000000000000" pitchFamily="2" charset="0"/>
              </a:rPr>
              <a:t>to </a:t>
            </a:r>
            <a:r>
              <a:rPr lang="en-US" b="1" i="1" dirty="0">
                <a:solidFill>
                  <a:srgbClr val="111111"/>
                </a:solidFill>
                <a:latin typeface="Roboto" panose="02000000000000000000" pitchFamily="2" charset="0"/>
              </a:rPr>
              <a:t>an </a:t>
            </a:r>
            <a:r>
              <a:rPr lang="en-US" b="1" i="1" u="sng" dirty="0">
                <a:solidFill>
                  <a:srgbClr val="111111"/>
                </a:solidFill>
                <a:latin typeface="Roboto" panose="02000000000000000000" pitchFamily="2" charset="0"/>
              </a:rPr>
              <a:t>area of refuge, a horizontal exit, or a public way</a:t>
            </a:r>
            <a:r>
              <a:rPr lang="en-US" i="1" dirty="0">
                <a:solidFill>
                  <a:srgbClr val="111111"/>
                </a:solidFill>
                <a:latin typeface="Roboto" panose="02000000000000000000" pitchFamily="2" charset="0"/>
              </a:rPr>
              <a:t>”</a:t>
            </a:r>
          </a:p>
          <a:p>
            <a:endParaRPr lang="en-US" b="1" i="1" dirty="0">
              <a:solidFill>
                <a:srgbClr val="111111"/>
              </a:solidFill>
              <a:latin typeface="Roboto" panose="02000000000000000000" pitchFamily="2" charset="0"/>
            </a:endParaRPr>
          </a:p>
          <a:p>
            <a:pPr marL="342900" indent="-342900"/>
            <a:r>
              <a:rPr lang="en-US" b="1" dirty="0">
                <a:solidFill>
                  <a:srgbClr val="111111"/>
                </a:solidFill>
                <a:latin typeface="Roboto" panose="02000000000000000000" pitchFamily="2" charset="0"/>
              </a:rPr>
              <a:t>EXIT ACCESS</a:t>
            </a:r>
          </a:p>
          <a:p>
            <a:pPr marL="342900" indent="-342900"/>
            <a:r>
              <a:rPr lang="en-US" b="1" dirty="0">
                <a:solidFill>
                  <a:srgbClr val="111111"/>
                </a:solidFill>
                <a:latin typeface="Roboto" panose="02000000000000000000" pitchFamily="2" charset="0"/>
              </a:rPr>
              <a:t>EXIT</a:t>
            </a:r>
          </a:p>
          <a:p>
            <a:pPr marL="342900" indent="-342900"/>
            <a:r>
              <a:rPr lang="en-US" b="1" dirty="0">
                <a:latin typeface="Roboto" panose="02000000000000000000" pitchFamily="2" charset="0"/>
              </a:rPr>
              <a:t>EXIT DISCHARGE</a:t>
            </a:r>
          </a:p>
          <a:p>
            <a:endParaRPr lang="en-US" dirty="0"/>
          </a:p>
        </p:txBody>
      </p:sp>
    </p:spTree>
    <p:extLst>
      <p:ext uri="{BB962C8B-B14F-4D97-AF65-F5344CB8AC3E}">
        <p14:creationId xmlns:p14="http://schemas.microsoft.com/office/powerpoint/2010/main" val="245765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387476"/>
            <a:ext cx="5833748" cy="1904364"/>
          </a:xfrm>
        </p:spPr>
        <p:txBody>
          <a:bodyPr>
            <a:normAutofit fontScale="85000" lnSpcReduction="20000"/>
          </a:bodyPr>
          <a:lstStyle/>
          <a:p>
            <a:r>
              <a:rPr lang="en-US" i="1" dirty="0">
                <a:solidFill>
                  <a:srgbClr val="111111"/>
                </a:solidFill>
                <a:latin typeface="Roboto" panose="02000000000000000000" pitchFamily="2" charset="0"/>
              </a:rPr>
              <a:t>“A stairway within the exit access portion of the means of egress system”</a:t>
            </a:r>
          </a:p>
          <a:p>
            <a:r>
              <a:rPr lang="en-US" sz="2100" b="1" i="1" dirty="0">
                <a:solidFill>
                  <a:srgbClr val="111111"/>
                </a:solidFill>
                <a:latin typeface="Roboto" panose="02000000000000000000" pitchFamily="2" charset="0"/>
              </a:rPr>
              <a:t>1019 </a:t>
            </a:r>
            <a:r>
              <a:rPr lang="en-US" sz="2100" i="1" dirty="0">
                <a:solidFill>
                  <a:srgbClr val="111111"/>
                </a:solidFill>
                <a:latin typeface="Roboto" panose="02000000000000000000" pitchFamily="2" charset="0"/>
              </a:rPr>
              <a:t>Includes basements but not mezzanines</a:t>
            </a:r>
          </a:p>
          <a:p>
            <a:r>
              <a:rPr lang="en-US" sz="2100" b="1" i="1" dirty="0">
                <a:solidFill>
                  <a:srgbClr val="111111"/>
                </a:solidFill>
                <a:latin typeface="Roboto" panose="02000000000000000000" pitchFamily="2" charset="0"/>
              </a:rPr>
              <a:t>1019.3 </a:t>
            </a:r>
            <a:r>
              <a:rPr lang="en-US" sz="2100" i="1" dirty="0">
                <a:solidFill>
                  <a:srgbClr val="111111"/>
                </a:solidFill>
                <a:latin typeface="Roboto" panose="02000000000000000000" pitchFamily="2" charset="0"/>
              </a:rPr>
              <a:t>Open stairways between stories</a:t>
            </a:r>
          </a:p>
          <a:p>
            <a:r>
              <a:rPr lang="en-US" sz="2100" i="1" dirty="0">
                <a:solidFill>
                  <a:srgbClr val="111111"/>
                </a:solidFill>
                <a:latin typeface="Roboto" panose="02000000000000000000" pitchFamily="2" charset="0"/>
              </a:rPr>
              <a:t>Protected path of egress between an exit access and the exit discharge.</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365125"/>
            <a:ext cx="6381750" cy="1325563"/>
          </a:xfrm>
        </p:spPr>
        <p:txBody>
          <a:bodyPr/>
          <a:lstStyle/>
          <a:p>
            <a:r>
              <a:rPr lang="en-US" dirty="0"/>
              <a:t>3. EXIT ACCESS STAIRWAYS</a:t>
            </a:r>
          </a:p>
        </p:txBody>
      </p:sp>
      <p:sp>
        <p:nvSpPr>
          <p:cNvPr id="10" name="Content Placeholder 4">
            <a:extLst>
              <a:ext uri="{FF2B5EF4-FFF2-40B4-BE49-F238E27FC236}">
                <a16:creationId xmlns:a16="http://schemas.microsoft.com/office/drawing/2014/main" id="{63AA3503-9C22-69C0-A42D-D53A817BA758}"/>
              </a:ext>
            </a:extLst>
          </p:cNvPr>
          <p:cNvSpPr txBox="1">
            <a:spLocks/>
          </p:cNvSpPr>
          <p:nvPr/>
        </p:nvSpPr>
        <p:spPr>
          <a:xfrm>
            <a:off x="1190625" y="3101975"/>
            <a:ext cx="6667500"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111111"/>
              </a:solidFill>
              <a:latin typeface="Roboto" panose="02000000000000000000" pitchFamily="2" charset="0"/>
            </a:endParaRPr>
          </a:p>
        </p:txBody>
      </p:sp>
      <p:pic>
        <p:nvPicPr>
          <p:cNvPr id="25" name="Picture 24">
            <a:extLst>
              <a:ext uri="{FF2B5EF4-FFF2-40B4-BE49-F238E27FC236}">
                <a16:creationId xmlns:a16="http://schemas.microsoft.com/office/drawing/2014/main" id="{33516FD2-D557-0A30-30B2-AD189665AD23}"/>
              </a:ext>
            </a:extLst>
          </p:cNvPr>
          <p:cNvPicPr>
            <a:picLocks noChangeAspect="1"/>
          </p:cNvPicPr>
          <p:nvPr/>
        </p:nvPicPr>
        <p:blipFill>
          <a:blip r:embed="rId2"/>
          <a:stretch>
            <a:fillRect/>
          </a:stretch>
        </p:blipFill>
        <p:spPr>
          <a:xfrm>
            <a:off x="6997407" y="1224516"/>
            <a:ext cx="5019046" cy="5578620"/>
          </a:xfrm>
          <a:prstGeom prst="rect">
            <a:avLst/>
          </a:prstGeom>
        </p:spPr>
      </p:pic>
      <p:sp>
        <p:nvSpPr>
          <p:cNvPr id="21" name="Rectangle 20">
            <a:extLst>
              <a:ext uri="{FF2B5EF4-FFF2-40B4-BE49-F238E27FC236}">
                <a16:creationId xmlns:a16="http://schemas.microsoft.com/office/drawing/2014/main" id="{091CF5B7-BC20-8F9E-6DCF-9D45BF60546A}"/>
              </a:ext>
            </a:extLst>
          </p:cNvPr>
          <p:cNvSpPr/>
          <p:nvPr/>
        </p:nvSpPr>
        <p:spPr>
          <a:xfrm>
            <a:off x="11187589" y="5679867"/>
            <a:ext cx="109855" cy="32765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61551FE4-3F93-0A9F-8708-549E184FA1A7}"/>
              </a:ext>
            </a:extLst>
          </p:cNvPr>
          <p:cNvPicPr>
            <a:picLocks noChangeAspect="1"/>
          </p:cNvPicPr>
          <p:nvPr/>
        </p:nvPicPr>
        <p:blipFill>
          <a:blip r:embed="rId3"/>
          <a:stretch>
            <a:fillRect/>
          </a:stretch>
        </p:blipFill>
        <p:spPr>
          <a:xfrm>
            <a:off x="590891" y="3370752"/>
            <a:ext cx="5735910" cy="2447924"/>
          </a:xfrm>
          <a:prstGeom prst="rect">
            <a:avLst/>
          </a:prstGeom>
        </p:spPr>
      </p:pic>
      <p:cxnSp>
        <p:nvCxnSpPr>
          <p:cNvPr id="28" name="Connector: Elbow 27">
            <a:extLst>
              <a:ext uri="{FF2B5EF4-FFF2-40B4-BE49-F238E27FC236}">
                <a16:creationId xmlns:a16="http://schemas.microsoft.com/office/drawing/2014/main" id="{1FBEF341-C6D7-0BD4-47FA-E119F5E4B1FF}"/>
              </a:ext>
            </a:extLst>
          </p:cNvPr>
          <p:cNvCxnSpPr>
            <a:cxnSpLocks/>
          </p:cNvCxnSpPr>
          <p:nvPr/>
        </p:nvCxnSpPr>
        <p:spPr>
          <a:xfrm rot="5400000">
            <a:off x="11031380" y="6108861"/>
            <a:ext cx="327658" cy="73342"/>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Freeform: Shape 32">
            <a:extLst>
              <a:ext uri="{FF2B5EF4-FFF2-40B4-BE49-F238E27FC236}">
                <a16:creationId xmlns:a16="http://schemas.microsoft.com/office/drawing/2014/main" id="{9523B65E-00DF-4394-445D-B64F3F7CF322}"/>
              </a:ext>
            </a:extLst>
          </p:cNvPr>
          <p:cNvSpPr/>
          <p:nvPr/>
        </p:nvSpPr>
        <p:spPr>
          <a:xfrm>
            <a:off x="7116676" y="1308665"/>
            <a:ext cx="4237124" cy="4559161"/>
          </a:xfrm>
          <a:custGeom>
            <a:avLst/>
            <a:gdLst>
              <a:gd name="connsiteX0" fmla="*/ 4237124 w 4237124"/>
              <a:gd name="connsiteY0" fmla="*/ 161995 h 4559161"/>
              <a:gd name="connsiteX1" fmla="*/ 4214264 w 4237124"/>
              <a:gd name="connsiteY1" fmla="*/ 55315 h 4559161"/>
              <a:gd name="connsiteX2" fmla="*/ 4115204 w 4237124"/>
              <a:gd name="connsiteY2" fmla="*/ 62935 h 4559161"/>
              <a:gd name="connsiteX3" fmla="*/ 3292244 w 4237124"/>
              <a:gd name="connsiteY3" fmla="*/ 47695 h 4559161"/>
              <a:gd name="connsiteX4" fmla="*/ 3040784 w 4237124"/>
              <a:gd name="connsiteY4" fmla="*/ 32455 h 4559161"/>
              <a:gd name="connsiteX5" fmla="*/ 1707284 w 4237124"/>
              <a:gd name="connsiteY5" fmla="*/ 17215 h 4559161"/>
              <a:gd name="connsiteX6" fmla="*/ 449984 w 4237124"/>
              <a:gd name="connsiteY6" fmla="*/ 24835 h 4559161"/>
              <a:gd name="connsiteX7" fmla="*/ 419504 w 4237124"/>
              <a:gd name="connsiteY7" fmla="*/ 40075 h 4559161"/>
              <a:gd name="connsiteX8" fmla="*/ 373784 w 4237124"/>
              <a:gd name="connsiteY8" fmla="*/ 55315 h 4559161"/>
              <a:gd name="connsiteX9" fmla="*/ 350924 w 4237124"/>
              <a:gd name="connsiteY9" fmla="*/ 70555 h 4559161"/>
              <a:gd name="connsiteX10" fmla="*/ 289964 w 4237124"/>
              <a:gd name="connsiteY10" fmla="*/ 78175 h 4559161"/>
              <a:gd name="connsiteX11" fmla="*/ 267104 w 4237124"/>
              <a:gd name="connsiteY11" fmla="*/ 93415 h 4559161"/>
              <a:gd name="connsiteX12" fmla="*/ 206144 w 4237124"/>
              <a:gd name="connsiteY12" fmla="*/ 116275 h 4559161"/>
              <a:gd name="connsiteX13" fmla="*/ 175664 w 4237124"/>
              <a:gd name="connsiteY13" fmla="*/ 146755 h 4559161"/>
              <a:gd name="connsiteX14" fmla="*/ 145184 w 4237124"/>
              <a:gd name="connsiteY14" fmla="*/ 161995 h 4559161"/>
              <a:gd name="connsiteX15" fmla="*/ 99464 w 4237124"/>
              <a:gd name="connsiteY15" fmla="*/ 215335 h 4559161"/>
              <a:gd name="connsiteX16" fmla="*/ 84224 w 4237124"/>
              <a:gd name="connsiteY16" fmla="*/ 382975 h 4559161"/>
              <a:gd name="connsiteX17" fmla="*/ 76604 w 4237124"/>
              <a:gd name="connsiteY17" fmla="*/ 413455 h 4559161"/>
              <a:gd name="connsiteX18" fmla="*/ 61364 w 4237124"/>
              <a:gd name="connsiteY18" fmla="*/ 466795 h 4559161"/>
              <a:gd name="connsiteX19" fmla="*/ 53744 w 4237124"/>
              <a:gd name="connsiteY19" fmla="*/ 558235 h 4559161"/>
              <a:gd name="connsiteX20" fmla="*/ 38504 w 4237124"/>
              <a:gd name="connsiteY20" fmla="*/ 588715 h 4559161"/>
              <a:gd name="connsiteX21" fmla="*/ 23264 w 4237124"/>
              <a:gd name="connsiteY21" fmla="*/ 672535 h 4559161"/>
              <a:gd name="connsiteX22" fmla="*/ 15644 w 4237124"/>
              <a:gd name="connsiteY22" fmla="*/ 771595 h 4559161"/>
              <a:gd name="connsiteX23" fmla="*/ 404 w 4237124"/>
              <a:gd name="connsiteY23" fmla="*/ 847795 h 4559161"/>
              <a:gd name="connsiteX24" fmla="*/ 15644 w 4237124"/>
              <a:gd name="connsiteY24" fmla="*/ 1343095 h 4559161"/>
              <a:gd name="connsiteX25" fmla="*/ 38504 w 4237124"/>
              <a:gd name="connsiteY25" fmla="*/ 1586935 h 4559161"/>
              <a:gd name="connsiteX26" fmla="*/ 46124 w 4237124"/>
              <a:gd name="connsiteY26" fmla="*/ 1708855 h 4559161"/>
              <a:gd name="connsiteX27" fmla="*/ 76604 w 4237124"/>
              <a:gd name="connsiteY27" fmla="*/ 1998415 h 4559161"/>
              <a:gd name="connsiteX28" fmla="*/ 76604 w 4237124"/>
              <a:gd name="connsiteY28" fmla="*/ 2775655 h 4559161"/>
              <a:gd name="connsiteX29" fmla="*/ 61364 w 4237124"/>
              <a:gd name="connsiteY29" fmla="*/ 2966155 h 4559161"/>
              <a:gd name="connsiteX30" fmla="*/ 46124 w 4237124"/>
              <a:gd name="connsiteY30" fmla="*/ 3217615 h 4559161"/>
              <a:gd name="connsiteX31" fmla="*/ 30884 w 4237124"/>
              <a:gd name="connsiteY31" fmla="*/ 3568135 h 4559161"/>
              <a:gd name="connsiteX32" fmla="*/ 15644 w 4237124"/>
              <a:gd name="connsiteY32" fmla="*/ 3674815 h 4559161"/>
              <a:gd name="connsiteX33" fmla="*/ 404 w 4237124"/>
              <a:gd name="connsiteY33" fmla="*/ 3811975 h 4559161"/>
              <a:gd name="connsiteX34" fmla="*/ 23264 w 4237124"/>
              <a:gd name="connsiteY34" fmla="*/ 3857695 h 4559161"/>
              <a:gd name="connsiteX35" fmla="*/ 114704 w 4237124"/>
              <a:gd name="connsiteY35" fmla="*/ 3834835 h 4559161"/>
              <a:gd name="connsiteX36" fmla="*/ 335684 w 4237124"/>
              <a:gd name="connsiteY36" fmla="*/ 3819595 h 4559161"/>
              <a:gd name="connsiteX37" fmla="*/ 998624 w 4237124"/>
              <a:gd name="connsiteY37" fmla="*/ 3842455 h 4559161"/>
              <a:gd name="connsiteX38" fmla="*/ 1257704 w 4237124"/>
              <a:gd name="connsiteY38" fmla="*/ 3865315 h 4559161"/>
              <a:gd name="connsiteX39" fmla="*/ 1570124 w 4237124"/>
              <a:gd name="connsiteY39" fmla="*/ 3880555 h 4559161"/>
              <a:gd name="connsiteX40" fmla="*/ 1661564 w 4237124"/>
              <a:gd name="connsiteY40" fmla="*/ 3895795 h 4559161"/>
              <a:gd name="connsiteX41" fmla="*/ 1844444 w 4237124"/>
              <a:gd name="connsiteY41" fmla="*/ 3911035 h 4559161"/>
              <a:gd name="connsiteX42" fmla="*/ 1897784 w 4237124"/>
              <a:gd name="connsiteY42" fmla="*/ 3979615 h 4559161"/>
              <a:gd name="connsiteX43" fmla="*/ 1905404 w 4237124"/>
              <a:gd name="connsiteY43" fmla="*/ 4429195 h 4559161"/>
              <a:gd name="connsiteX44" fmla="*/ 2004464 w 4237124"/>
              <a:gd name="connsiteY44" fmla="*/ 4467295 h 4559161"/>
              <a:gd name="connsiteX45" fmla="*/ 2073044 w 4237124"/>
              <a:gd name="connsiteY45" fmla="*/ 4482535 h 4559161"/>
              <a:gd name="connsiteX46" fmla="*/ 2134004 w 4237124"/>
              <a:gd name="connsiteY46" fmla="*/ 4490155 h 4559161"/>
              <a:gd name="connsiteX47" fmla="*/ 2294024 w 4237124"/>
              <a:gd name="connsiteY47" fmla="*/ 4535875 h 4559161"/>
              <a:gd name="connsiteX48" fmla="*/ 2492144 w 4237124"/>
              <a:gd name="connsiteY48" fmla="*/ 4558735 h 455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7124" h="4559161">
                <a:moveTo>
                  <a:pt x="4237124" y="161995"/>
                </a:moveTo>
                <a:cubicBezTo>
                  <a:pt x="4229504" y="126435"/>
                  <a:pt x="4242489" y="78248"/>
                  <a:pt x="4214264" y="55315"/>
                </a:cubicBezTo>
                <a:cubicBezTo>
                  <a:pt x="4188561" y="34431"/>
                  <a:pt x="4148320" y="63209"/>
                  <a:pt x="4115204" y="62935"/>
                </a:cubicBezTo>
                <a:cubicBezTo>
                  <a:pt x="3840846" y="60668"/>
                  <a:pt x="3292244" y="47695"/>
                  <a:pt x="3292244" y="47695"/>
                </a:cubicBezTo>
                <a:lnTo>
                  <a:pt x="3040784" y="32455"/>
                </a:lnTo>
                <a:cubicBezTo>
                  <a:pt x="2689539" y="17402"/>
                  <a:pt x="1804800" y="17922"/>
                  <a:pt x="1707284" y="17215"/>
                </a:cubicBezTo>
                <a:cubicBezTo>
                  <a:pt x="1222697" y="-11290"/>
                  <a:pt x="1444912" y="-1347"/>
                  <a:pt x="449984" y="24835"/>
                </a:cubicBezTo>
                <a:cubicBezTo>
                  <a:pt x="438629" y="25134"/>
                  <a:pt x="430051" y="35856"/>
                  <a:pt x="419504" y="40075"/>
                </a:cubicBezTo>
                <a:cubicBezTo>
                  <a:pt x="404589" y="46041"/>
                  <a:pt x="388464" y="48791"/>
                  <a:pt x="373784" y="55315"/>
                </a:cubicBezTo>
                <a:cubicBezTo>
                  <a:pt x="365415" y="59034"/>
                  <a:pt x="359759" y="68145"/>
                  <a:pt x="350924" y="70555"/>
                </a:cubicBezTo>
                <a:cubicBezTo>
                  <a:pt x="331167" y="75943"/>
                  <a:pt x="310284" y="75635"/>
                  <a:pt x="289964" y="78175"/>
                </a:cubicBezTo>
                <a:cubicBezTo>
                  <a:pt x="282344" y="83255"/>
                  <a:pt x="275522" y="89807"/>
                  <a:pt x="267104" y="93415"/>
                </a:cubicBezTo>
                <a:cubicBezTo>
                  <a:pt x="231122" y="108836"/>
                  <a:pt x="240006" y="90878"/>
                  <a:pt x="206144" y="116275"/>
                </a:cubicBezTo>
                <a:cubicBezTo>
                  <a:pt x="194649" y="124896"/>
                  <a:pt x="187159" y="138134"/>
                  <a:pt x="175664" y="146755"/>
                </a:cubicBezTo>
                <a:cubicBezTo>
                  <a:pt x="166577" y="153571"/>
                  <a:pt x="154427" y="155393"/>
                  <a:pt x="145184" y="161995"/>
                </a:cubicBezTo>
                <a:cubicBezTo>
                  <a:pt x="128039" y="174241"/>
                  <a:pt x="111471" y="199326"/>
                  <a:pt x="99464" y="215335"/>
                </a:cubicBezTo>
                <a:cubicBezTo>
                  <a:pt x="80395" y="310678"/>
                  <a:pt x="102509" y="190984"/>
                  <a:pt x="84224" y="382975"/>
                </a:cubicBezTo>
                <a:cubicBezTo>
                  <a:pt x="83231" y="393401"/>
                  <a:pt x="79360" y="403351"/>
                  <a:pt x="76604" y="413455"/>
                </a:cubicBezTo>
                <a:cubicBezTo>
                  <a:pt x="71739" y="431295"/>
                  <a:pt x="66444" y="449015"/>
                  <a:pt x="61364" y="466795"/>
                </a:cubicBezTo>
                <a:cubicBezTo>
                  <a:pt x="58824" y="497275"/>
                  <a:pt x="59381" y="528173"/>
                  <a:pt x="53744" y="558235"/>
                </a:cubicBezTo>
                <a:cubicBezTo>
                  <a:pt x="51651" y="569400"/>
                  <a:pt x="41431" y="577739"/>
                  <a:pt x="38504" y="588715"/>
                </a:cubicBezTo>
                <a:cubicBezTo>
                  <a:pt x="31187" y="616154"/>
                  <a:pt x="28344" y="644595"/>
                  <a:pt x="23264" y="672535"/>
                </a:cubicBezTo>
                <a:cubicBezTo>
                  <a:pt x="20724" y="705555"/>
                  <a:pt x="19927" y="738756"/>
                  <a:pt x="15644" y="771595"/>
                </a:cubicBezTo>
                <a:cubicBezTo>
                  <a:pt x="12294" y="797280"/>
                  <a:pt x="836" y="821896"/>
                  <a:pt x="404" y="847795"/>
                </a:cubicBezTo>
                <a:cubicBezTo>
                  <a:pt x="-1393" y="955587"/>
                  <a:pt x="2635" y="1195655"/>
                  <a:pt x="15644" y="1343095"/>
                </a:cubicBezTo>
                <a:cubicBezTo>
                  <a:pt x="37309" y="1588632"/>
                  <a:pt x="25143" y="1393206"/>
                  <a:pt x="38504" y="1586935"/>
                </a:cubicBezTo>
                <a:cubicBezTo>
                  <a:pt x="41306" y="1627558"/>
                  <a:pt x="42370" y="1668309"/>
                  <a:pt x="46124" y="1708855"/>
                </a:cubicBezTo>
                <a:cubicBezTo>
                  <a:pt x="55072" y="1805495"/>
                  <a:pt x="76604" y="1998415"/>
                  <a:pt x="76604" y="1998415"/>
                </a:cubicBezTo>
                <a:cubicBezTo>
                  <a:pt x="90536" y="2332777"/>
                  <a:pt x="91296" y="2271238"/>
                  <a:pt x="76604" y="2775655"/>
                </a:cubicBezTo>
                <a:cubicBezTo>
                  <a:pt x="74749" y="2839331"/>
                  <a:pt x="65747" y="2902603"/>
                  <a:pt x="61364" y="2966155"/>
                </a:cubicBezTo>
                <a:cubicBezTo>
                  <a:pt x="55586" y="3049930"/>
                  <a:pt x="48831" y="3133685"/>
                  <a:pt x="46124" y="3217615"/>
                </a:cubicBezTo>
                <a:cubicBezTo>
                  <a:pt x="43906" y="3286368"/>
                  <a:pt x="40529" y="3474897"/>
                  <a:pt x="30884" y="3568135"/>
                </a:cubicBezTo>
                <a:cubicBezTo>
                  <a:pt x="27188" y="3603865"/>
                  <a:pt x="19761" y="3639131"/>
                  <a:pt x="15644" y="3674815"/>
                </a:cubicBezTo>
                <a:cubicBezTo>
                  <a:pt x="-4388" y="3848425"/>
                  <a:pt x="18674" y="3702355"/>
                  <a:pt x="404" y="3811975"/>
                </a:cubicBezTo>
                <a:cubicBezTo>
                  <a:pt x="8024" y="3827215"/>
                  <a:pt x="7752" y="3850644"/>
                  <a:pt x="23264" y="3857695"/>
                </a:cubicBezTo>
                <a:cubicBezTo>
                  <a:pt x="80663" y="3883785"/>
                  <a:pt x="74135" y="3839752"/>
                  <a:pt x="114704" y="3834835"/>
                </a:cubicBezTo>
                <a:cubicBezTo>
                  <a:pt x="188002" y="3825950"/>
                  <a:pt x="335684" y="3819595"/>
                  <a:pt x="335684" y="3819595"/>
                </a:cubicBezTo>
                <a:lnTo>
                  <a:pt x="998624" y="3842455"/>
                </a:lnTo>
                <a:cubicBezTo>
                  <a:pt x="1085213" y="3846749"/>
                  <a:pt x="1171111" y="3861091"/>
                  <a:pt x="1257704" y="3865315"/>
                </a:cubicBezTo>
                <a:lnTo>
                  <a:pt x="1570124" y="3880555"/>
                </a:lnTo>
                <a:cubicBezTo>
                  <a:pt x="1600604" y="3885635"/>
                  <a:pt x="1630755" y="3893425"/>
                  <a:pt x="1661564" y="3895795"/>
                </a:cubicBezTo>
                <a:cubicBezTo>
                  <a:pt x="1788597" y="3905567"/>
                  <a:pt x="1727642" y="3900417"/>
                  <a:pt x="1844444" y="3911035"/>
                </a:cubicBezTo>
                <a:cubicBezTo>
                  <a:pt x="1900161" y="3929607"/>
                  <a:pt x="1895765" y="3912996"/>
                  <a:pt x="1897784" y="3979615"/>
                </a:cubicBezTo>
                <a:cubicBezTo>
                  <a:pt x="1902324" y="4129428"/>
                  <a:pt x="1884208" y="4280820"/>
                  <a:pt x="1905404" y="4429195"/>
                </a:cubicBezTo>
                <a:cubicBezTo>
                  <a:pt x="1908681" y="4452137"/>
                  <a:pt x="1983575" y="4462819"/>
                  <a:pt x="2004464" y="4467295"/>
                </a:cubicBezTo>
                <a:cubicBezTo>
                  <a:pt x="2027362" y="4472202"/>
                  <a:pt x="2049983" y="4478465"/>
                  <a:pt x="2073044" y="4482535"/>
                </a:cubicBezTo>
                <a:cubicBezTo>
                  <a:pt x="2093211" y="4486094"/>
                  <a:pt x="2113684" y="4487615"/>
                  <a:pt x="2134004" y="4490155"/>
                </a:cubicBezTo>
                <a:cubicBezTo>
                  <a:pt x="2171770" y="4565687"/>
                  <a:pt x="2134427" y="4512405"/>
                  <a:pt x="2294024" y="4535875"/>
                </a:cubicBezTo>
                <a:cubicBezTo>
                  <a:pt x="2486732" y="4564214"/>
                  <a:pt x="2332788" y="4558735"/>
                  <a:pt x="2492144" y="4558735"/>
                </a:cubicBezTo>
              </a:path>
            </a:pathLst>
          </a:custGeom>
          <a:noFill/>
          <a:ln w="38100">
            <a:solidFill>
              <a:srgbClr val="00B0F0"/>
            </a:solidFill>
            <a:prstDash val="dashDot"/>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2" name="Content Placeholder 4">
            <a:extLst>
              <a:ext uri="{FF2B5EF4-FFF2-40B4-BE49-F238E27FC236}">
                <a16:creationId xmlns:a16="http://schemas.microsoft.com/office/drawing/2014/main" id="{91BF1E22-D74E-0A99-01C2-087E6EB43BB9}"/>
              </a:ext>
            </a:extLst>
          </p:cNvPr>
          <p:cNvSpPr txBox="1">
            <a:spLocks/>
          </p:cNvSpPr>
          <p:nvPr/>
        </p:nvSpPr>
        <p:spPr>
          <a:xfrm>
            <a:off x="599095" y="5867825"/>
            <a:ext cx="4312681" cy="65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1019</a:t>
            </a:r>
          </a:p>
        </p:txBody>
      </p:sp>
    </p:spTree>
    <p:extLst>
      <p:ext uri="{BB962C8B-B14F-4D97-AF65-F5344CB8AC3E}">
        <p14:creationId xmlns:p14="http://schemas.microsoft.com/office/powerpoint/2010/main" val="25111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260871"/>
            <a:ext cx="6268079" cy="1199858"/>
          </a:xfrm>
        </p:spPr>
        <p:txBody>
          <a:bodyPr>
            <a:normAutofit fontScale="55000" lnSpcReduction="20000"/>
          </a:bodyPr>
          <a:lstStyle/>
          <a:p>
            <a:r>
              <a:rPr lang="en-US" i="1" dirty="0">
                <a:solidFill>
                  <a:srgbClr val="111111"/>
                </a:solidFill>
                <a:latin typeface="Roboto" panose="02000000000000000000" pitchFamily="2" charset="0"/>
              </a:rPr>
              <a:t>“A stairway within the exit access portion of the means of egress system”</a:t>
            </a:r>
          </a:p>
          <a:p>
            <a:r>
              <a:rPr lang="en-US" i="1" dirty="0">
                <a:solidFill>
                  <a:srgbClr val="111111"/>
                </a:solidFill>
                <a:latin typeface="Roboto" panose="02000000000000000000" pitchFamily="2" charset="0"/>
              </a:rPr>
              <a:t>Provides protected path of egress between exit access and exit discharge.</a:t>
            </a:r>
          </a:p>
          <a:p>
            <a:r>
              <a:rPr lang="en-US" i="1" dirty="0">
                <a:solidFill>
                  <a:srgbClr val="111111"/>
                </a:solidFill>
                <a:latin typeface="Roboto" panose="02000000000000000000" pitchFamily="2" charset="0"/>
              </a:rPr>
              <a:t>Stair protected by the exterior wall of the building </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256381"/>
            <a:ext cx="10515600" cy="1325563"/>
          </a:xfrm>
        </p:spPr>
        <p:txBody>
          <a:bodyPr/>
          <a:lstStyle/>
          <a:p>
            <a:r>
              <a:rPr lang="en-US" dirty="0"/>
              <a:t>4. EXITERIOR EXIT STAIRWAYS</a:t>
            </a:r>
          </a:p>
        </p:txBody>
      </p:sp>
      <p:sp>
        <p:nvSpPr>
          <p:cNvPr id="10" name="Content Placeholder 4">
            <a:extLst>
              <a:ext uri="{FF2B5EF4-FFF2-40B4-BE49-F238E27FC236}">
                <a16:creationId xmlns:a16="http://schemas.microsoft.com/office/drawing/2014/main" id="{63AA3503-9C22-69C0-A42D-D53A817BA758}"/>
              </a:ext>
            </a:extLst>
          </p:cNvPr>
          <p:cNvSpPr txBox="1">
            <a:spLocks/>
          </p:cNvSpPr>
          <p:nvPr/>
        </p:nvSpPr>
        <p:spPr>
          <a:xfrm>
            <a:off x="1190625" y="3101975"/>
            <a:ext cx="6667500"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111111"/>
              </a:solidFill>
              <a:latin typeface="Roboto" panose="02000000000000000000" pitchFamily="2" charset="0"/>
            </a:endParaRPr>
          </a:p>
        </p:txBody>
      </p:sp>
      <p:pic>
        <p:nvPicPr>
          <p:cNvPr id="8" name="Picture 7">
            <a:extLst>
              <a:ext uri="{FF2B5EF4-FFF2-40B4-BE49-F238E27FC236}">
                <a16:creationId xmlns:a16="http://schemas.microsoft.com/office/drawing/2014/main" id="{B0A27827-39B9-41A5-E5D9-3DFBCB754E5A}"/>
              </a:ext>
            </a:extLst>
          </p:cNvPr>
          <p:cNvPicPr>
            <a:picLocks noChangeAspect="1"/>
          </p:cNvPicPr>
          <p:nvPr/>
        </p:nvPicPr>
        <p:blipFill>
          <a:blip r:embed="rId2"/>
          <a:stretch>
            <a:fillRect/>
          </a:stretch>
        </p:blipFill>
        <p:spPr>
          <a:xfrm>
            <a:off x="7106279" y="1143000"/>
            <a:ext cx="5019046" cy="5578620"/>
          </a:xfrm>
          <a:prstGeom prst="rect">
            <a:avLst/>
          </a:prstGeom>
        </p:spPr>
      </p:pic>
      <p:sp>
        <p:nvSpPr>
          <p:cNvPr id="9" name="Rectangle 8">
            <a:extLst>
              <a:ext uri="{FF2B5EF4-FFF2-40B4-BE49-F238E27FC236}">
                <a16:creationId xmlns:a16="http://schemas.microsoft.com/office/drawing/2014/main" id="{8F9FFA24-6E33-9F59-19A1-62BC8A75AC81}"/>
              </a:ext>
            </a:extLst>
          </p:cNvPr>
          <p:cNvSpPr/>
          <p:nvPr/>
        </p:nvSpPr>
        <p:spPr>
          <a:xfrm>
            <a:off x="7815262" y="1387475"/>
            <a:ext cx="152400" cy="450849"/>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479E66-A4C6-321C-4826-521C723005BC}"/>
              </a:ext>
            </a:extLst>
          </p:cNvPr>
          <p:cNvSpPr/>
          <p:nvPr/>
        </p:nvSpPr>
        <p:spPr>
          <a:xfrm>
            <a:off x="11353800" y="1387475"/>
            <a:ext cx="152400" cy="450849"/>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BAE39F3-3BA8-65F5-637B-0A90BEDF2200}"/>
              </a:ext>
            </a:extLst>
          </p:cNvPr>
          <p:cNvSpPr/>
          <p:nvPr/>
        </p:nvSpPr>
        <p:spPr>
          <a:xfrm rot="16200000">
            <a:off x="9314177" y="4953635"/>
            <a:ext cx="152400" cy="450849"/>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C370E10-4603-2ACC-3131-CA881F72A19F}"/>
              </a:ext>
            </a:extLst>
          </p:cNvPr>
          <p:cNvPicPr>
            <a:picLocks noChangeAspect="1"/>
          </p:cNvPicPr>
          <p:nvPr/>
        </p:nvPicPr>
        <p:blipFill>
          <a:blip r:embed="rId3"/>
          <a:stretch>
            <a:fillRect/>
          </a:stretch>
        </p:blipFill>
        <p:spPr>
          <a:xfrm>
            <a:off x="1510579" y="2533881"/>
            <a:ext cx="3850616" cy="2109740"/>
          </a:xfrm>
          <a:prstGeom prst="rect">
            <a:avLst/>
          </a:prstGeom>
        </p:spPr>
      </p:pic>
      <p:pic>
        <p:nvPicPr>
          <p:cNvPr id="18" name="Picture 17">
            <a:extLst>
              <a:ext uri="{FF2B5EF4-FFF2-40B4-BE49-F238E27FC236}">
                <a16:creationId xmlns:a16="http://schemas.microsoft.com/office/drawing/2014/main" id="{F9FB0FF8-57B4-D690-0DD2-94ABD62036B8}"/>
              </a:ext>
            </a:extLst>
          </p:cNvPr>
          <p:cNvPicPr>
            <a:picLocks noChangeAspect="1"/>
          </p:cNvPicPr>
          <p:nvPr/>
        </p:nvPicPr>
        <p:blipFill>
          <a:blip r:embed="rId4"/>
          <a:stretch>
            <a:fillRect/>
          </a:stretch>
        </p:blipFill>
        <p:spPr>
          <a:xfrm>
            <a:off x="3812361" y="4397271"/>
            <a:ext cx="2540970" cy="2267328"/>
          </a:xfrm>
          <a:prstGeom prst="rect">
            <a:avLst/>
          </a:prstGeom>
        </p:spPr>
      </p:pic>
      <p:sp>
        <p:nvSpPr>
          <p:cNvPr id="2" name="Content Placeholder 4">
            <a:extLst>
              <a:ext uri="{FF2B5EF4-FFF2-40B4-BE49-F238E27FC236}">
                <a16:creationId xmlns:a16="http://schemas.microsoft.com/office/drawing/2014/main" id="{2262F6DF-6976-D543-96CE-6196FEFAEFF9}"/>
              </a:ext>
            </a:extLst>
          </p:cNvPr>
          <p:cNvSpPr txBox="1">
            <a:spLocks/>
          </p:cNvSpPr>
          <p:nvPr/>
        </p:nvSpPr>
        <p:spPr>
          <a:xfrm>
            <a:off x="599095" y="5867825"/>
            <a:ext cx="4312681" cy="65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1027</a:t>
            </a:r>
          </a:p>
        </p:txBody>
      </p:sp>
    </p:spTree>
    <p:extLst>
      <p:ext uri="{BB962C8B-B14F-4D97-AF65-F5344CB8AC3E}">
        <p14:creationId xmlns:p14="http://schemas.microsoft.com/office/powerpoint/2010/main" val="5375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478406" y="982865"/>
            <a:ext cx="8482713" cy="1123952"/>
          </a:xfrm>
        </p:spPr>
        <p:txBody>
          <a:bodyPr>
            <a:normAutofit fontScale="85000" lnSpcReduction="20000"/>
          </a:bodyPr>
          <a:lstStyle/>
          <a:p>
            <a:pPr algn="l"/>
            <a:r>
              <a:rPr lang="en-US" sz="1600" b="1" i="0" dirty="0">
                <a:effectLst/>
                <a:latin typeface="Roboto" panose="02000000000000000000" pitchFamily="2" charset="0"/>
              </a:rPr>
              <a:t>1009.2.1 Elevators required. </a:t>
            </a:r>
            <a:r>
              <a:rPr lang="en-US" sz="1600" b="1" i="0" u="none" strike="noStrike" dirty="0">
                <a:solidFill>
                  <a:srgbClr val="FFFFFF"/>
                </a:solidFill>
                <a:effectLst/>
                <a:latin typeface="Roboto" panose="02000000000000000000" pitchFamily="2" charset="0"/>
              </a:rPr>
              <a:t>P</a:t>
            </a:r>
            <a:endParaRPr lang="en-US" sz="1600" b="1" i="0" u="none" strike="noStrike" dirty="0">
              <a:solidFill>
                <a:srgbClr val="0B5940"/>
              </a:solidFill>
              <a:effectLst/>
              <a:latin typeface="Roboto" panose="02000000000000000000" pitchFamily="2" charset="0"/>
            </a:endParaRPr>
          </a:p>
          <a:p>
            <a:pPr algn="just"/>
            <a:r>
              <a:rPr lang="en-US" sz="1600" b="0" i="0" dirty="0">
                <a:effectLst/>
                <a:latin typeface="Roboto" panose="02000000000000000000" pitchFamily="2" charset="0"/>
              </a:rPr>
              <a:t>In buildings where a required </a:t>
            </a:r>
            <a:r>
              <a:rPr lang="en-US" sz="1600" b="0" i="1" dirty="0">
                <a:effectLst/>
                <a:latin typeface="Roboto" panose="02000000000000000000" pitchFamily="2" charset="0"/>
              </a:rPr>
              <a:t>accessible</a:t>
            </a:r>
            <a:r>
              <a:rPr lang="en-US" sz="1600" b="0" i="0" dirty="0">
                <a:effectLst/>
                <a:latin typeface="Roboto" panose="02000000000000000000" pitchFamily="2" charset="0"/>
              </a:rPr>
              <a:t> floor is </a:t>
            </a:r>
            <a:r>
              <a:rPr lang="en-US" sz="1600" b="0" i="0" dirty="0">
                <a:effectLst/>
                <a:highlight>
                  <a:srgbClr val="FFFF00"/>
                </a:highlight>
                <a:latin typeface="Roboto" panose="02000000000000000000" pitchFamily="2" charset="0"/>
              </a:rPr>
              <a:t>four or more </a:t>
            </a:r>
            <a:r>
              <a:rPr lang="en-US" sz="1600" b="0" i="1" dirty="0">
                <a:effectLst/>
                <a:highlight>
                  <a:srgbClr val="FFFF00"/>
                </a:highlight>
                <a:latin typeface="Roboto" panose="02000000000000000000" pitchFamily="2" charset="0"/>
              </a:rPr>
              <a:t>stories</a:t>
            </a:r>
            <a:r>
              <a:rPr lang="en-US" sz="1600" b="0" i="0" dirty="0">
                <a:effectLst/>
                <a:highlight>
                  <a:srgbClr val="FFFF00"/>
                </a:highlight>
                <a:latin typeface="Roboto" panose="02000000000000000000" pitchFamily="2" charset="0"/>
              </a:rPr>
              <a:t> above or below a </a:t>
            </a:r>
            <a:r>
              <a:rPr lang="en-US" sz="1600" b="0" i="1" dirty="0">
                <a:effectLst/>
                <a:highlight>
                  <a:srgbClr val="FFFF00"/>
                </a:highlight>
                <a:latin typeface="Roboto" panose="02000000000000000000" pitchFamily="2" charset="0"/>
              </a:rPr>
              <a:t>level of exit discharge</a:t>
            </a:r>
            <a:r>
              <a:rPr lang="en-US" sz="1600" b="0" i="0" dirty="0">
                <a:effectLst/>
                <a:latin typeface="Roboto" panose="02000000000000000000" pitchFamily="2" charset="0"/>
              </a:rPr>
              <a:t>, not less than one required </a:t>
            </a:r>
            <a:r>
              <a:rPr lang="en-US" sz="1600" b="0" i="1" dirty="0">
                <a:effectLst/>
                <a:latin typeface="Roboto" panose="02000000000000000000" pitchFamily="2" charset="0"/>
              </a:rPr>
              <a:t>accessible means of egress</a:t>
            </a:r>
            <a:r>
              <a:rPr lang="en-US" sz="1600" b="0" i="0" dirty="0">
                <a:effectLst/>
                <a:latin typeface="Roboto" panose="02000000000000000000" pitchFamily="2" charset="0"/>
              </a:rPr>
              <a:t> shall be an elevator complying with </a:t>
            </a:r>
            <a:r>
              <a:rPr lang="en-US" sz="1600" b="0" i="0" u="sng" dirty="0">
                <a:solidFill>
                  <a:srgbClr val="0B5940"/>
                </a:solidFill>
                <a:effectLst/>
                <a:latin typeface="Roboto" panose="02000000000000000000" pitchFamily="2" charset="0"/>
                <a:hlinkClick r:id="rId2"/>
              </a:rPr>
              <a:t>Section 1009.4</a:t>
            </a:r>
            <a:r>
              <a:rPr lang="en-US" sz="1600" b="0" i="0" dirty="0">
                <a:effectLst/>
                <a:latin typeface="Roboto" panose="02000000000000000000" pitchFamily="2" charset="0"/>
              </a:rPr>
              <a:t>.</a:t>
            </a:r>
          </a:p>
          <a:p>
            <a:pPr algn="just"/>
            <a:r>
              <a:rPr lang="en-US" sz="1600" dirty="0">
                <a:latin typeface="Roboto" panose="02000000000000000000" pitchFamily="2" charset="0"/>
              </a:rPr>
              <a:t>Exception 1. </a:t>
            </a:r>
            <a:endParaRPr lang="en-US" sz="1600" b="0" i="0" dirty="0">
              <a:effectLst/>
              <a:latin typeface="Roboto" panose="02000000000000000000" pitchFamily="2" charset="0"/>
            </a:endParaRPr>
          </a:p>
          <a:p>
            <a:pPr algn="just"/>
            <a:endParaRPr lang="en-US" sz="2000" b="0" i="0" dirty="0">
              <a:effectLst/>
              <a:latin typeface="Roboto" panose="02000000000000000000" pitchFamily="2" charset="0"/>
            </a:endParaRPr>
          </a:p>
          <a:p>
            <a:endParaRPr lang="en-US" sz="2000"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38200" y="109639"/>
            <a:ext cx="10515600" cy="1325563"/>
          </a:xfrm>
        </p:spPr>
        <p:txBody>
          <a:bodyPr/>
          <a:lstStyle/>
          <a:p>
            <a:r>
              <a:rPr lang="en-US" dirty="0"/>
              <a:t>5. ELEVATORS</a:t>
            </a:r>
          </a:p>
        </p:txBody>
      </p:sp>
      <p:sp>
        <p:nvSpPr>
          <p:cNvPr id="10" name="Content Placeholder 4">
            <a:extLst>
              <a:ext uri="{FF2B5EF4-FFF2-40B4-BE49-F238E27FC236}">
                <a16:creationId xmlns:a16="http://schemas.microsoft.com/office/drawing/2014/main" id="{A57B896B-3108-3935-0C51-FE244BEBE829}"/>
              </a:ext>
            </a:extLst>
          </p:cNvPr>
          <p:cNvSpPr txBox="1">
            <a:spLocks/>
          </p:cNvSpPr>
          <p:nvPr/>
        </p:nvSpPr>
        <p:spPr>
          <a:xfrm>
            <a:off x="495610" y="2308428"/>
            <a:ext cx="5026281" cy="24427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What do we know?</a:t>
            </a:r>
          </a:p>
          <a:p>
            <a:r>
              <a:rPr lang="en-US" sz="1600" i="1" dirty="0">
                <a:solidFill>
                  <a:srgbClr val="111111"/>
                </a:solidFill>
                <a:latin typeface="Roboto" panose="02000000000000000000" pitchFamily="2" charset="0"/>
              </a:rPr>
              <a:t>Elevators are not intended to be for self-evacuation</a:t>
            </a:r>
          </a:p>
          <a:p>
            <a:r>
              <a:rPr lang="en-US" sz="1600" b="1" i="1" dirty="0">
                <a:solidFill>
                  <a:srgbClr val="111111"/>
                </a:solidFill>
                <a:latin typeface="Roboto" panose="02000000000000000000" pitchFamily="2" charset="0"/>
              </a:rPr>
              <a:t>1009.4.2</a:t>
            </a:r>
            <a:r>
              <a:rPr lang="en-US" sz="1600" i="1" dirty="0">
                <a:solidFill>
                  <a:srgbClr val="111111"/>
                </a:solidFill>
                <a:latin typeface="Roboto" panose="02000000000000000000" pitchFamily="2" charset="0"/>
              </a:rPr>
              <a:t> Area of refuge and</a:t>
            </a:r>
            <a:r>
              <a:rPr lang="en-US" sz="1600" b="1" i="1" dirty="0">
                <a:solidFill>
                  <a:srgbClr val="111111"/>
                </a:solidFill>
                <a:latin typeface="Roboto" panose="02000000000000000000" pitchFamily="2" charset="0"/>
              </a:rPr>
              <a:t> 1009.4.1</a:t>
            </a:r>
            <a:r>
              <a:rPr lang="en-US" sz="1600" i="1" dirty="0">
                <a:solidFill>
                  <a:srgbClr val="111111"/>
                </a:solidFill>
                <a:latin typeface="Roboto" panose="02000000000000000000" pitchFamily="2" charset="0"/>
              </a:rPr>
              <a:t> standby power is required.</a:t>
            </a:r>
          </a:p>
          <a:p>
            <a:r>
              <a:rPr lang="en-US" sz="1600" b="1" i="1" dirty="0">
                <a:solidFill>
                  <a:srgbClr val="111111"/>
                </a:solidFill>
                <a:latin typeface="Roboto" panose="02000000000000000000" pitchFamily="2" charset="0"/>
              </a:rPr>
              <a:t>1009.8</a:t>
            </a:r>
            <a:r>
              <a:rPr lang="en-US" sz="1600" i="1" dirty="0">
                <a:solidFill>
                  <a:srgbClr val="111111"/>
                </a:solidFill>
                <a:latin typeface="Roboto" panose="02000000000000000000" pitchFamily="2" charset="0"/>
              </a:rPr>
              <a:t> </a:t>
            </a:r>
            <a:r>
              <a:rPr lang="en-US" sz="1600" b="1" i="1" dirty="0">
                <a:solidFill>
                  <a:srgbClr val="111111"/>
                </a:solidFill>
                <a:latin typeface="Roboto" panose="02000000000000000000" pitchFamily="2" charset="0"/>
              </a:rPr>
              <a:t>Two-way communication system </a:t>
            </a:r>
            <a:r>
              <a:rPr lang="en-US" sz="1600" i="1" dirty="0">
                <a:solidFill>
                  <a:srgbClr val="111111"/>
                </a:solidFill>
                <a:latin typeface="Roboto" panose="02000000000000000000" pitchFamily="2" charset="0"/>
              </a:rPr>
              <a:t>required at the landings on each accessible floor that is one or more stories above or below the level of exit discharge</a:t>
            </a:r>
          </a:p>
          <a:p>
            <a:r>
              <a:rPr lang="en-US" sz="1600" b="1" dirty="0">
                <a:solidFill>
                  <a:srgbClr val="111111"/>
                </a:solidFill>
                <a:latin typeface="Roboto" panose="02000000000000000000" pitchFamily="2" charset="0"/>
              </a:rPr>
              <a:t>3006.3 </a:t>
            </a:r>
            <a:r>
              <a:rPr lang="en-US" sz="1600" b="1" dirty="0" err="1">
                <a:solidFill>
                  <a:srgbClr val="111111"/>
                </a:solidFill>
                <a:latin typeface="Roboto" panose="02000000000000000000" pitchFamily="2" charset="0"/>
              </a:rPr>
              <a:t>Hoistway</a:t>
            </a:r>
            <a:r>
              <a:rPr lang="en-US" sz="1600" b="1" dirty="0">
                <a:solidFill>
                  <a:srgbClr val="111111"/>
                </a:solidFill>
                <a:latin typeface="Roboto" panose="02000000000000000000" pitchFamily="2" charset="0"/>
              </a:rPr>
              <a:t> opening protection </a:t>
            </a:r>
            <a:r>
              <a:rPr lang="en-US" sz="1600" dirty="0">
                <a:solidFill>
                  <a:srgbClr val="111111"/>
                </a:solidFill>
                <a:latin typeface="Roboto" panose="02000000000000000000" pitchFamily="2" charset="0"/>
              </a:rPr>
              <a:t>by Elevator lobbies </a:t>
            </a:r>
            <a:r>
              <a:rPr lang="en-US" sz="1600" b="1" dirty="0">
                <a:solidFill>
                  <a:srgbClr val="111111"/>
                </a:solidFill>
                <a:latin typeface="Roboto" panose="02000000000000000000" pitchFamily="2" charset="0"/>
              </a:rPr>
              <a:t>3007.6.2 </a:t>
            </a:r>
            <a:r>
              <a:rPr lang="en-US" sz="1600" dirty="0">
                <a:solidFill>
                  <a:srgbClr val="111111"/>
                </a:solidFill>
                <a:latin typeface="Roboto" panose="02000000000000000000" pitchFamily="2" charset="0"/>
              </a:rPr>
              <a:t>or Smoke curtains (Not required at level of exit discharge)</a:t>
            </a:r>
          </a:p>
        </p:txBody>
      </p:sp>
      <p:pic>
        <p:nvPicPr>
          <p:cNvPr id="1026" name="Picture 2" descr="Chapter 4: Elevators and Platform Lifts">
            <a:extLst>
              <a:ext uri="{FF2B5EF4-FFF2-40B4-BE49-F238E27FC236}">
                <a16:creationId xmlns:a16="http://schemas.microsoft.com/office/drawing/2014/main" id="{46FDCE45-0437-8D17-027D-D3152ADC5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794" y="2436937"/>
            <a:ext cx="3243072" cy="3959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1C9C3B0-F9E3-C5A8-7E5C-708625C0FAF4}"/>
              </a:ext>
            </a:extLst>
          </p:cNvPr>
          <p:cNvPicPr>
            <a:picLocks noChangeAspect="1"/>
          </p:cNvPicPr>
          <p:nvPr/>
        </p:nvPicPr>
        <p:blipFill>
          <a:blip r:embed="rId4"/>
          <a:stretch>
            <a:fillRect/>
          </a:stretch>
        </p:blipFill>
        <p:spPr>
          <a:xfrm>
            <a:off x="8860513" y="2308428"/>
            <a:ext cx="3158612" cy="3995570"/>
          </a:xfrm>
          <a:prstGeom prst="rect">
            <a:avLst/>
          </a:prstGeom>
        </p:spPr>
      </p:pic>
      <p:sp>
        <p:nvSpPr>
          <p:cNvPr id="2" name="Content Placeholder 4">
            <a:extLst>
              <a:ext uri="{FF2B5EF4-FFF2-40B4-BE49-F238E27FC236}">
                <a16:creationId xmlns:a16="http://schemas.microsoft.com/office/drawing/2014/main" id="{24084C3C-7172-6E4D-83AF-4E10243FCB88}"/>
              </a:ext>
            </a:extLst>
          </p:cNvPr>
          <p:cNvSpPr txBox="1">
            <a:spLocks/>
          </p:cNvSpPr>
          <p:nvPr/>
        </p:nvSpPr>
        <p:spPr>
          <a:xfrm>
            <a:off x="599095" y="5867825"/>
            <a:ext cx="4312681" cy="65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1009, 3006 </a:t>
            </a:r>
          </a:p>
        </p:txBody>
      </p:sp>
    </p:spTree>
    <p:extLst>
      <p:ext uri="{BB962C8B-B14F-4D97-AF65-F5344CB8AC3E}">
        <p14:creationId xmlns:p14="http://schemas.microsoft.com/office/powerpoint/2010/main" val="3554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19150" y="172232"/>
            <a:ext cx="10515600" cy="1325563"/>
          </a:xfrm>
        </p:spPr>
        <p:txBody>
          <a:bodyPr/>
          <a:lstStyle/>
          <a:p>
            <a:r>
              <a:rPr lang="en-US" dirty="0"/>
              <a:t>7. HORIZONTAL EXITS</a:t>
            </a:r>
          </a:p>
        </p:txBody>
      </p:sp>
      <p:sp>
        <p:nvSpPr>
          <p:cNvPr id="10" name="Content Placeholder 4">
            <a:extLst>
              <a:ext uri="{FF2B5EF4-FFF2-40B4-BE49-F238E27FC236}">
                <a16:creationId xmlns:a16="http://schemas.microsoft.com/office/drawing/2014/main" id="{A57B896B-3108-3935-0C51-FE244BEBE829}"/>
              </a:ext>
            </a:extLst>
          </p:cNvPr>
          <p:cNvSpPr txBox="1">
            <a:spLocks/>
          </p:cNvSpPr>
          <p:nvPr/>
        </p:nvSpPr>
        <p:spPr>
          <a:xfrm>
            <a:off x="564131" y="1178709"/>
            <a:ext cx="11313544" cy="77152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1" dirty="0">
                <a:effectLst/>
                <a:latin typeface="Roboto" panose="02000000000000000000" pitchFamily="2" charset="0"/>
              </a:rPr>
              <a:t>“An exit component consisting of fire-resistance-rated construction and opening protectives intended to compartmentalize portions of a building thereby </a:t>
            </a:r>
            <a:r>
              <a:rPr lang="en-US" b="0" i="1" dirty="0">
                <a:effectLst/>
                <a:highlight>
                  <a:srgbClr val="FFFF00"/>
                </a:highlight>
                <a:latin typeface="Roboto" panose="02000000000000000000" pitchFamily="2" charset="0"/>
              </a:rPr>
              <a:t>creating refuge areas </a:t>
            </a:r>
            <a:r>
              <a:rPr lang="en-US" b="0" i="1" dirty="0">
                <a:effectLst/>
                <a:latin typeface="Roboto" panose="02000000000000000000" pitchFamily="2" charset="0"/>
              </a:rPr>
              <a:t>that afford safety from the fire and smoke from the area of fire origin”</a:t>
            </a:r>
            <a:endParaRPr lang="en-US" i="1" dirty="0">
              <a:solidFill>
                <a:srgbClr val="111111"/>
              </a:solidFill>
              <a:latin typeface="Roboto" panose="02000000000000000000" pitchFamily="2" charset="0"/>
            </a:endParaRPr>
          </a:p>
        </p:txBody>
      </p:sp>
      <p:pic>
        <p:nvPicPr>
          <p:cNvPr id="6" name="Picture 5">
            <a:extLst>
              <a:ext uri="{FF2B5EF4-FFF2-40B4-BE49-F238E27FC236}">
                <a16:creationId xmlns:a16="http://schemas.microsoft.com/office/drawing/2014/main" id="{B8C44251-5BCA-6E91-5340-F3B3B817ABA0}"/>
              </a:ext>
            </a:extLst>
          </p:cNvPr>
          <p:cNvPicPr>
            <a:picLocks noChangeAspect="1"/>
          </p:cNvPicPr>
          <p:nvPr/>
        </p:nvPicPr>
        <p:blipFill>
          <a:blip r:embed="rId2"/>
          <a:stretch>
            <a:fillRect/>
          </a:stretch>
        </p:blipFill>
        <p:spPr>
          <a:xfrm>
            <a:off x="1681478" y="3621024"/>
            <a:ext cx="9483346" cy="2983350"/>
          </a:xfrm>
          <a:prstGeom prst="rect">
            <a:avLst/>
          </a:prstGeom>
        </p:spPr>
      </p:pic>
      <p:sp>
        <p:nvSpPr>
          <p:cNvPr id="12" name="Content Placeholder 4">
            <a:extLst>
              <a:ext uri="{FF2B5EF4-FFF2-40B4-BE49-F238E27FC236}">
                <a16:creationId xmlns:a16="http://schemas.microsoft.com/office/drawing/2014/main" id="{D5C906AC-B23D-CDCC-9157-9D3E61BDCA8E}"/>
              </a:ext>
            </a:extLst>
          </p:cNvPr>
          <p:cNvSpPr txBox="1">
            <a:spLocks/>
          </p:cNvSpPr>
          <p:nvPr/>
        </p:nvSpPr>
        <p:spPr>
          <a:xfrm>
            <a:off x="771525" y="1950232"/>
            <a:ext cx="6827139" cy="167079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i="1" dirty="0">
                <a:solidFill>
                  <a:srgbClr val="111111"/>
                </a:solidFill>
                <a:latin typeface="Roboto" panose="02000000000000000000" pitchFamily="2" charset="0"/>
              </a:rPr>
              <a:t>What do we know?</a:t>
            </a:r>
          </a:p>
          <a:p>
            <a:r>
              <a:rPr lang="en-US" b="1" i="1" dirty="0">
                <a:solidFill>
                  <a:srgbClr val="111111"/>
                </a:solidFill>
                <a:latin typeface="Roboto" panose="02000000000000000000" pitchFamily="2" charset="0"/>
              </a:rPr>
              <a:t>Serve as an exit</a:t>
            </a:r>
          </a:p>
          <a:p>
            <a:r>
              <a:rPr lang="en-US" b="1" i="1" dirty="0">
                <a:solidFill>
                  <a:srgbClr val="111111"/>
                </a:solidFill>
                <a:latin typeface="Roboto" panose="02000000000000000000" pitchFamily="2" charset="0"/>
              </a:rPr>
              <a:t>1026.2 </a:t>
            </a:r>
            <a:r>
              <a:rPr lang="en-US" i="1" dirty="0">
                <a:solidFill>
                  <a:srgbClr val="111111"/>
                </a:solidFill>
                <a:latin typeface="Roboto" panose="02000000000000000000" pitchFamily="2" charset="0"/>
              </a:rPr>
              <a:t>2-Hr rated Minimum Fire walls, fire barriers or horizontal assemblies Opening protectives</a:t>
            </a:r>
          </a:p>
          <a:p>
            <a:r>
              <a:rPr lang="en-US" b="1" i="1" dirty="0">
                <a:solidFill>
                  <a:srgbClr val="111111"/>
                </a:solidFill>
                <a:latin typeface="Roboto" panose="02000000000000000000" pitchFamily="2" charset="0"/>
              </a:rPr>
              <a:t>1026.3</a:t>
            </a:r>
            <a:r>
              <a:rPr lang="en-US" i="1" dirty="0">
                <a:solidFill>
                  <a:srgbClr val="111111"/>
                </a:solidFill>
                <a:latin typeface="Roboto" panose="02000000000000000000" pitchFamily="2" charset="0"/>
              </a:rPr>
              <a:t> Opening protectives</a:t>
            </a:r>
          </a:p>
          <a:p>
            <a:r>
              <a:rPr lang="en-US" b="1" i="1" dirty="0">
                <a:solidFill>
                  <a:srgbClr val="111111"/>
                </a:solidFill>
                <a:latin typeface="Roboto" panose="02000000000000000000" pitchFamily="2" charset="0"/>
              </a:rPr>
              <a:t>1026.4</a:t>
            </a:r>
            <a:r>
              <a:rPr lang="en-US" i="1" dirty="0">
                <a:solidFill>
                  <a:srgbClr val="111111"/>
                </a:solidFill>
                <a:latin typeface="Roboto" panose="02000000000000000000" pitchFamily="2" charset="0"/>
              </a:rPr>
              <a:t> Refuge area meant to hold occupants temporarily </a:t>
            </a:r>
          </a:p>
        </p:txBody>
      </p:sp>
      <p:sp>
        <p:nvSpPr>
          <p:cNvPr id="2" name="Content Placeholder 4">
            <a:extLst>
              <a:ext uri="{FF2B5EF4-FFF2-40B4-BE49-F238E27FC236}">
                <a16:creationId xmlns:a16="http://schemas.microsoft.com/office/drawing/2014/main" id="{A29C12BA-D349-BD8D-0F25-EED5B8D6448E}"/>
              </a:ext>
            </a:extLst>
          </p:cNvPr>
          <p:cNvSpPr txBox="1">
            <a:spLocks/>
          </p:cNvSpPr>
          <p:nvPr/>
        </p:nvSpPr>
        <p:spPr>
          <a:xfrm>
            <a:off x="8371496" y="2664217"/>
            <a:ext cx="3506180" cy="65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1026</a:t>
            </a:r>
          </a:p>
        </p:txBody>
      </p:sp>
    </p:spTree>
    <p:extLst>
      <p:ext uri="{BB962C8B-B14F-4D97-AF65-F5344CB8AC3E}">
        <p14:creationId xmlns:p14="http://schemas.microsoft.com/office/powerpoint/2010/main" val="250223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19150" y="124607"/>
            <a:ext cx="10515600" cy="1325563"/>
          </a:xfrm>
        </p:spPr>
        <p:txBody>
          <a:bodyPr/>
          <a:lstStyle/>
          <a:p>
            <a:r>
              <a:rPr lang="en-US" dirty="0"/>
              <a:t>8. RAMPS</a:t>
            </a:r>
          </a:p>
        </p:txBody>
      </p:sp>
      <p:sp>
        <p:nvSpPr>
          <p:cNvPr id="10" name="Content Placeholder 4">
            <a:extLst>
              <a:ext uri="{FF2B5EF4-FFF2-40B4-BE49-F238E27FC236}">
                <a16:creationId xmlns:a16="http://schemas.microsoft.com/office/drawing/2014/main" id="{A57B896B-3108-3935-0C51-FE244BEBE829}"/>
              </a:ext>
            </a:extLst>
          </p:cNvPr>
          <p:cNvSpPr txBox="1">
            <a:spLocks/>
          </p:cNvSpPr>
          <p:nvPr/>
        </p:nvSpPr>
        <p:spPr>
          <a:xfrm>
            <a:off x="564131" y="995351"/>
            <a:ext cx="11313544" cy="1685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i="1" dirty="0">
                <a:latin typeface="Roboto" panose="02000000000000000000" pitchFamily="2" charset="0"/>
              </a:rPr>
              <a:t>”A walking surface that has a running slope steeper than </a:t>
            </a:r>
            <a:r>
              <a:rPr lang="en-US" sz="1500" i="1" dirty="0">
                <a:highlight>
                  <a:srgbClr val="FFFF00"/>
                </a:highlight>
                <a:latin typeface="Roboto" panose="02000000000000000000" pitchFamily="2" charset="0"/>
              </a:rPr>
              <a:t>one unit vertical in 20 units horizontal (5-percent slope</a:t>
            </a:r>
            <a:r>
              <a:rPr lang="en-US" sz="1500" i="1" dirty="0">
                <a:latin typeface="Roboto" panose="02000000000000000000" pitchFamily="2" charset="0"/>
              </a:rPr>
              <a:t>)”</a:t>
            </a:r>
          </a:p>
          <a:p>
            <a:endParaRPr lang="en-US" sz="1500" i="1" dirty="0">
              <a:latin typeface="Roboto" panose="02000000000000000000" pitchFamily="2" charset="0"/>
            </a:endParaRPr>
          </a:p>
          <a:p>
            <a:pPr marL="0" marR="0">
              <a:spcBef>
                <a:spcPts val="0"/>
              </a:spcBef>
              <a:spcAft>
                <a:spcPts val="0"/>
              </a:spcAft>
            </a:pPr>
            <a:r>
              <a:rPr lang="en-US" sz="1500" i="1" dirty="0">
                <a:latin typeface="Roboto" panose="02000000000000000000" pitchFamily="2" charset="0"/>
              </a:rPr>
              <a:t>1003.5 Elevation change.</a:t>
            </a:r>
          </a:p>
          <a:p>
            <a:pPr marL="0" marR="0" indent="0" algn="just">
              <a:spcBef>
                <a:spcPts val="0"/>
              </a:spcBef>
              <a:spcAft>
                <a:spcPts val="0"/>
              </a:spcAft>
              <a:buNone/>
            </a:pPr>
            <a:r>
              <a:rPr lang="en-US" sz="1500" i="1" dirty="0">
                <a:latin typeface="Roboto" panose="02000000000000000000" pitchFamily="2" charset="0"/>
              </a:rPr>
              <a:t>Where changes in elevation of less than 12” exist in the means of egress, </a:t>
            </a:r>
            <a:r>
              <a:rPr lang="en-US" sz="1500" b="1" i="1" dirty="0">
                <a:latin typeface="Roboto" panose="02000000000000000000" pitchFamily="2" charset="0"/>
              </a:rPr>
              <a:t>sloped surfaces</a:t>
            </a:r>
            <a:r>
              <a:rPr lang="en-US" sz="1500" i="1" dirty="0">
                <a:latin typeface="Roboto" panose="02000000000000000000" pitchFamily="2" charset="0"/>
              </a:rPr>
              <a:t> shall be used. Where the difference in elevation is 6 inches (152 mm) or less, the ramp shall be equipped with either handrails or floor finish materials that contrast with adjacent floor finish materials.</a:t>
            </a:r>
          </a:p>
          <a:p>
            <a:endParaRPr lang="en-US" sz="1500" i="1" dirty="0">
              <a:latin typeface="Roboto" panose="02000000000000000000" pitchFamily="2" charset="0"/>
            </a:endParaRPr>
          </a:p>
        </p:txBody>
      </p:sp>
      <p:pic>
        <p:nvPicPr>
          <p:cNvPr id="7170" name="Picture 2" descr="Ibc 2009 Minimum Ceiling Height | Nakedsnakepress.com">
            <a:extLst>
              <a:ext uri="{FF2B5EF4-FFF2-40B4-BE49-F238E27FC236}">
                <a16:creationId xmlns:a16="http://schemas.microsoft.com/office/drawing/2014/main" id="{4D5522FB-8FEF-6AD9-66D9-87F750720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454599"/>
            <a:ext cx="4173932" cy="3669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672EEEC-68B8-FA48-DE04-67978CC1AD69}"/>
              </a:ext>
            </a:extLst>
          </p:cNvPr>
          <p:cNvPicPr>
            <a:picLocks noChangeAspect="1"/>
          </p:cNvPicPr>
          <p:nvPr/>
        </p:nvPicPr>
        <p:blipFill>
          <a:blip r:embed="rId3"/>
          <a:stretch>
            <a:fillRect/>
          </a:stretch>
        </p:blipFill>
        <p:spPr>
          <a:xfrm>
            <a:off x="8001000" y="2454599"/>
            <a:ext cx="3954040" cy="4278794"/>
          </a:xfrm>
          <a:prstGeom prst="rect">
            <a:avLst/>
          </a:prstGeom>
        </p:spPr>
      </p:pic>
      <p:sp>
        <p:nvSpPr>
          <p:cNvPr id="13" name="Content Placeholder 4">
            <a:extLst>
              <a:ext uri="{FF2B5EF4-FFF2-40B4-BE49-F238E27FC236}">
                <a16:creationId xmlns:a16="http://schemas.microsoft.com/office/drawing/2014/main" id="{9599F14F-A850-5DC7-52CF-DA9F88549C43}"/>
              </a:ext>
            </a:extLst>
          </p:cNvPr>
          <p:cNvSpPr txBox="1">
            <a:spLocks/>
          </p:cNvSpPr>
          <p:nvPr/>
        </p:nvSpPr>
        <p:spPr>
          <a:xfrm>
            <a:off x="5402831" y="2567748"/>
            <a:ext cx="3131569" cy="198520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dirty="0">
                <a:latin typeface="Roboto" panose="02000000000000000000" pitchFamily="2" charset="0"/>
              </a:rPr>
              <a:t>What do we know?</a:t>
            </a:r>
          </a:p>
          <a:p>
            <a:r>
              <a:rPr lang="en-US" sz="1500" b="1" i="1" dirty="0">
                <a:latin typeface="Roboto" panose="02000000000000000000" pitchFamily="2" charset="0"/>
              </a:rPr>
              <a:t>1012.8</a:t>
            </a:r>
            <a:r>
              <a:rPr lang="en-US" sz="1500" i="1" dirty="0">
                <a:latin typeface="Roboto" panose="02000000000000000000" pitchFamily="2" charset="0"/>
              </a:rPr>
              <a:t> Handrails required when rise is +6”</a:t>
            </a:r>
          </a:p>
          <a:p>
            <a:r>
              <a:rPr lang="en-US" sz="1500" b="1" i="1" dirty="0">
                <a:latin typeface="Roboto" panose="02000000000000000000" pitchFamily="2" charset="0"/>
              </a:rPr>
              <a:t>1012.4</a:t>
            </a:r>
            <a:r>
              <a:rPr lang="en-US" sz="1500" i="1" dirty="0">
                <a:latin typeface="Roboto" panose="02000000000000000000" pitchFamily="2" charset="0"/>
              </a:rPr>
              <a:t> Vertical rise 30” max.</a:t>
            </a:r>
          </a:p>
          <a:p>
            <a:r>
              <a:rPr lang="en-US" sz="1500" b="1" i="1" dirty="0">
                <a:latin typeface="Roboto" panose="02000000000000000000" pitchFamily="2" charset="0"/>
              </a:rPr>
              <a:t>1012.5.1</a:t>
            </a:r>
            <a:r>
              <a:rPr lang="en-US" sz="1500" i="1" dirty="0">
                <a:latin typeface="Roboto" panose="02000000000000000000" pitchFamily="2" charset="0"/>
              </a:rPr>
              <a:t> 36” Min. width between handrails</a:t>
            </a:r>
          </a:p>
          <a:p>
            <a:r>
              <a:rPr lang="en-US" sz="1500" b="1" i="1" dirty="0">
                <a:latin typeface="Roboto" panose="02000000000000000000" pitchFamily="2" charset="0"/>
              </a:rPr>
              <a:t>1012.6</a:t>
            </a:r>
            <a:r>
              <a:rPr lang="en-US" sz="1500" i="1" dirty="0">
                <a:latin typeface="Roboto" panose="02000000000000000000" pitchFamily="2" charset="0"/>
              </a:rPr>
              <a:t> 60” Min. Landings required at: Top and bottom, turning points, entrance, exits and at doors.</a:t>
            </a:r>
          </a:p>
          <a:p>
            <a:r>
              <a:rPr lang="en-US" sz="1500" b="1" i="1" dirty="0">
                <a:latin typeface="Roboto" panose="02000000000000000000" pitchFamily="2" charset="0"/>
              </a:rPr>
              <a:t>1012.10</a:t>
            </a:r>
            <a:r>
              <a:rPr lang="en-US" sz="1500" i="1" dirty="0">
                <a:latin typeface="Roboto" panose="02000000000000000000" pitchFamily="2" charset="0"/>
              </a:rPr>
              <a:t> Edge protection required </a:t>
            </a:r>
          </a:p>
          <a:p>
            <a:r>
              <a:rPr lang="en-US" sz="1500" b="1" i="1" dirty="0">
                <a:latin typeface="Roboto" panose="02000000000000000000" pitchFamily="2" charset="0"/>
              </a:rPr>
              <a:t>1012.5.2</a:t>
            </a:r>
            <a:r>
              <a:rPr lang="en-US" sz="1500" i="1" dirty="0">
                <a:latin typeface="Roboto" panose="02000000000000000000" pitchFamily="2" charset="0"/>
              </a:rPr>
              <a:t> Headroom 80” Min.</a:t>
            </a:r>
          </a:p>
          <a:p>
            <a:endParaRPr lang="en-US" sz="1500" i="1" dirty="0">
              <a:latin typeface="Roboto" panose="02000000000000000000" pitchFamily="2" charset="0"/>
            </a:endParaRPr>
          </a:p>
        </p:txBody>
      </p:sp>
      <p:sp>
        <p:nvSpPr>
          <p:cNvPr id="3" name="Content Placeholder 4">
            <a:extLst>
              <a:ext uri="{FF2B5EF4-FFF2-40B4-BE49-F238E27FC236}">
                <a16:creationId xmlns:a16="http://schemas.microsoft.com/office/drawing/2014/main" id="{746B92F9-7E00-997F-F87B-C0CB8DEFFF7E}"/>
              </a:ext>
            </a:extLst>
          </p:cNvPr>
          <p:cNvSpPr txBox="1">
            <a:spLocks/>
          </p:cNvSpPr>
          <p:nvPr/>
        </p:nvSpPr>
        <p:spPr>
          <a:xfrm>
            <a:off x="564131" y="6206291"/>
            <a:ext cx="4312681" cy="65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1012</a:t>
            </a:r>
          </a:p>
        </p:txBody>
      </p:sp>
    </p:spTree>
    <p:extLst>
      <p:ext uri="{BB962C8B-B14F-4D97-AF65-F5344CB8AC3E}">
        <p14:creationId xmlns:p14="http://schemas.microsoft.com/office/powerpoint/2010/main" val="388191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819150" y="124607"/>
            <a:ext cx="10515600" cy="1325563"/>
          </a:xfrm>
        </p:spPr>
        <p:txBody>
          <a:bodyPr/>
          <a:lstStyle/>
          <a:p>
            <a:r>
              <a:rPr lang="en-US" dirty="0"/>
              <a:t>9. AREAS OF REFUGE</a:t>
            </a:r>
          </a:p>
        </p:txBody>
      </p:sp>
      <p:sp>
        <p:nvSpPr>
          <p:cNvPr id="10" name="Content Placeholder 4">
            <a:extLst>
              <a:ext uri="{FF2B5EF4-FFF2-40B4-BE49-F238E27FC236}">
                <a16:creationId xmlns:a16="http://schemas.microsoft.com/office/drawing/2014/main" id="{A57B896B-3108-3935-0C51-FE244BEBE829}"/>
              </a:ext>
            </a:extLst>
          </p:cNvPr>
          <p:cNvSpPr txBox="1">
            <a:spLocks/>
          </p:cNvSpPr>
          <p:nvPr/>
        </p:nvSpPr>
        <p:spPr>
          <a:xfrm>
            <a:off x="564131" y="995351"/>
            <a:ext cx="7286921" cy="1685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i="1" dirty="0">
                <a:latin typeface="Roboto" panose="02000000000000000000" pitchFamily="2" charset="0"/>
              </a:rPr>
              <a:t>“An area where persons unable to use stairways can remain temporarily to await instructions or assistance during emergency evacuation.”</a:t>
            </a:r>
          </a:p>
        </p:txBody>
      </p:sp>
      <p:sp>
        <p:nvSpPr>
          <p:cNvPr id="6" name="Content Placeholder 4">
            <a:extLst>
              <a:ext uri="{FF2B5EF4-FFF2-40B4-BE49-F238E27FC236}">
                <a16:creationId xmlns:a16="http://schemas.microsoft.com/office/drawing/2014/main" id="{D43899C7-0378-FE99-D4EA-A62823B145C5}"/>
              </a:ext>
            </a:extLst>
          </p:cNvPr>
          <p:cNvSpPr txBox="1">
            <a:spLocks/>
          </p:cNvSpPr>
          <p:nvPr/>
        </p:nvSpPr>
        <p:spPr>
          <a:xfrm>
            <a:off x="564131" y="1506044"/>
            <a:ext cx="4426969" cy="1985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dirty="0">
                <a:latin typeface="Roboto" panose="02000000000000000000" pitchFamily="2" charset="0"/>
              </a:rPr>
              <a:t>What do we know?</a:t>
            </a:r>
          </a:p>
          <a:p>
            <a:r>
              <a:rPr lang="en-US" sz="1100" b="0" i="0" dirty="0">
                <a:effectLst/>
                <a:latin typeface="Roboto" panose="02000000000000000000" pitchFamily="2" charset="0"/>
              </a:rPr>
              <a:t>Every required </a:t>
            </a:r>
            <a:r>
              <a:rPr lang="en-US" sz="1100" b="0" i="1" dirty="0">
                <a:effectLst/>
                <a:latin typeface="Roboto" panose="02000000000000000000" pitchFamily="2" charset="0"/>
              </a:rPr>
              <a:t>area of refuge</a:t>
            </a:r>
            <a:r>
              <a:rPr lang="en-US" sz="1100" b="0" i="0" dirty="0">
                <a:effectLst/>
                <a:latin typeface="Roboto" panose="02000000000000000000" pitchFamily="2" charset="0"/>
              </a:rPr>
              <a:t> shall have direct access to a </a:t>
            </a:r>
            <a:r>
              <a:rPr lang="en-US" sz="1100" b="0" i="1" dirty="0">
                <a:effectLst/>
                <a:latin typeface="Roboto" panose="02000000000000000000" pitchFamily="2" charset="0"/>
              </a:rPr>
              <a:t>stairway</a:t>
            </a:r>
            <a:r>
              <a:rPr lang="en-US" sz="1100" b="0" i="0" dirty="0">
                <a:effectLst/>
                <a:latin typeface="Roboto" panose="02000000000000000000" pitchFamily="2" charset="0"/>
              </a:rPr>
              <a:t> complying with </a:t>
            </a:r>
            <a:r>
              <a:rPr lang="en-US" sz="1100" b="0" i="0" u="sng" dirty="0">
                <a:solidFill>
                  <a:srgbClr val="0B5940"/>
                </a:solidFill>
                <a:effectLst/>
                <a:latin typeface="Roboto" panose="02000000000000000000" pitchFamily="2" charset="0"/>
                <a:hlinkClick r:id="rId2"/>
              </a:rPr>
              <a:t>Sections 1009.3</a:t>
            </a:r>
            <a:r>
              <a:rPr lang="en-US" sz="1100" b="0" i="0" dirty="0">
                <a:effectLst/>
                <a:latin typeface="Roboto" panose="02000000000000000000" pitchFamily="2" charset="0"/>
              </a:rPr>
              <a:t> and </a:t>
            </a:r>
            <a:r>
              <a:rPr lang="en-US" sz="1100" b="0" i="0" u="sng" dirty="0">
                <a:solidFill>
                  <a:srgbClr val="0B5940"/>
                </a:solidFill>
                <a:effectLst/>
                <a:latin typeface="Roboto" panose="02000000000000000000" pitchFamily="2" charset="0"/>
                <a:hlinkClick r:id="rId3"/>
              </a:rPr>
              <a:t>1023</a:t>
            </a:r>
            <a:r>
              <a:rPr lang="en-US" sz="1100" b="0" i="0" dirty="0">
                <a:effectLst/>
                <a:latin typeface="Roboto" panose="02000000000000000000" pitchFamily="2" charset="0"/>
              </a:rPr>
              <a:t> or an elevator complying with </a:t>
            </a:r>
            <a:r>
              <a:rPr lang="en-US" sz="1100" b="0" i="0" u="sng" dirty="0">
                <a:solidFill>
                  <a:srgbClr val="0B5940"/>
                </a:solidFill>
                <a:effectLst/>
                <a:latin typeface="Roboto" panose="02000000000000000000" pitchFamily="2" charset="0"/>
                <a:hlinkClick r:id="rId4"/>
              </a:rPr>
              <a:t>Section 1009.4</a:t>
            </a:r>
            <a:endParaRPr lang="en-US" sz="1100" dirty="0"/>
          </a:p>
          <a:p>
            <a:endParaRPr lang="en-US" sz="1500" i="1" dirty="0">
              <a:latin typeface="Roboto" panose="02000000000000000000" pitchFamily="2" charset="0"/>
            </a:endParaRPr>
          </a:p>
        </p:txBody>
      </p:sp>
      <p:pic>
        <p:nvPicPr>
          <p:cNvPr id="12" name="Picture 11">
            <a:extLst>
              <a:ext uri="{FF2B5EF4-FFF2-40B4-BE49-F238E27FC236}">
                <a16:creationId xmlns:a16="http://schemas.microsoft.com/office/drawing/2014/main" id="{CAD61DBB-FC52-213A-D2CD-7A2C8EE170E6}"/>
              </a:ext>
            </a:extLst>
          </p:cNvPr>
          <p:cNvPicPr>
            <a:picLocks noChangeAspect="1"/>
          </p:cNvPicPr>
          <p:nvPr/>
        </p:nvPicPr>
        <p:blipFill>
          <a:blip r:embed="rId5"/>
          <a:stretch>
            <a:fillRect/>
          </a:stretch>
        </p:blipFill>
        <p:spPr>
          <a:xfrm>
            <a:off x="7612927" y="192091"/>
            <a:ext cx="4514850" cy="6592386"/>
          </a:xfrm>
          <a:prstGeom prst="rect">
            <a:avLst/>
          </a:prstGeom>
        </p:spPr>
      </p:pic>
      <p:pic>
        <p:nvPicPr>
          <p:cNvPr id="8194" name="Picture 2" descr="Area of refuge requirements - IBC, NFPA, &amp; ADA compliance requirements by  state | Cornell Communications Emergency Call Systems">
            <a:extLst>
              <a:ext uri="{FF2B5EF4-FFF2-40B4-BE49-F238E27FC236}">
                <a16:creationId xmlns:a16="http://schemas.microsoft.com/office/drawing/2014/main" id="{50CF6B4E-D53E-12CE-85D5-26553287BB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727" y="1585585"/>
            <a:ext cx="2450094" cy="28289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loor plan shows areas of refuge located adjacent to or within stairway enclosures.  Caption:  Areas of refuge, which are required in buildings that are not equipped with sprinkler systems, provide fire and smoke protected areas where those unable to use stairs can register a call for help and await evacuation assistance.  These areas must provide direct access to exit stairways and can be located adjacent to stairway enclosures or on stair landings outside the minimum exit width.">
            <a:extLst>
              <a:ext uri="{FF2B5EF4-FFF2-40B4-BE49-F238E27FC236}">
                <a16:creationId xmlns:a16="http://schemas.microsoft.com/office/drawing/2014/main" id="{3E50FDB9-4543-3959-ECD3-5BD06B0A21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234" y="4414559"/>
            <a:ext cx="5428590" cy="231883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DES: Means of Egress (Chapter 10) Flashcards | Quizlet">
            <a:extLst>
              <a:ext uri="{FF2B5EF4-FFF2-40B4-BE49-F238E27FC236}">
                <a16:creationId xmlns:a16="http://schemas.microsoft.com/office/drawing/2014/main" id="{AF1D4D4D-11E9-E164-46AF-3C3F56931B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128" y="2618214"/>
            <a:ext cx="2916496" cy="16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8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362711" y="1574366"/>
            <a:ext cx="5848350" cy="1325563"/>
          </a:xfrm>
        </p:spPr>
        <p:txBody>
          <a:bodyPr>
            <a:normAutofit/>
          </a:bodyPr>
          <a:lstStyle/>
          <a:p>
            <a:pPr algn="l"/>
            <a:r>
              <a:rPr lang="en-US" sz="1800" b="1" i="0" dirty="0">
                <a:effectLst/>
                <a:latin typeface="Roboto" panose="02000000000000000000" pitchFamily="2" charset="0"/>
              </a:rPr>
              <a:t>1009.3 Stairways</a:t>
            </a:r>
          </a:p>
          <a:p>
            <a:pPr algn="just"/>
            <a:r>
              <a:rPr lang="en-US" sz="1800" dirty="0">
                <a:latin typeface="Roboto" panose="02000000000000000000" pitchFamily="2" charset="0"/>
              </a:rPr>
              <a:t>While </a:t>
            </a:r>
            <a:r>
              <a:rPr lang="en-US" sz="1800" b="1" dirty="0">
                <a:latin typeface="Roboto" panose="02000000000000000000" pitchFamily="2" charset="0"/>
              </a:rPr>
              <a:t>not part of an accessible route </a:t>
            </a:r>
            <a:r>
              <a:rPr lang="en-US" sz="1800" dirty="0">
                <a:latin typeface="Roboto" panose="02000000000000000000" pitchFamily="2" charset="0"/>
              </a:rPr>
              <a:t>can be part of </a:t>
            </a:r>
            <a:r>
              <a:rPr lang="en-US" sz="1800" b="1" dirty="0">
                <a:latin typeface="Roboto" panose="02000000000000000000" pitchFamily="2" charset="0"/>
              </a:rPr>
              <a:t>accessible means of egress</a:t>
            </a:r>
            <a:r>
              <a:rPr lang="en-US" sz="1800" dirty="0">
                <a:latin typeface="Roboto" panose="02000000000000000000" pitchFamily="2" charset="0"/>
              </a:rPr>
              <a:t> when used as part of an </a:t>
            </a:r>
            <a:r>
              <a:rPr lang="en-US" sz="1800" u="sng" dirty="0">
                <a:latin typeface="Roboto" panose="02000000000000000000" pitchFamily="2" charset="0"/>
              </a:rPr>
              <a:t>assisted evacuation route.</a:t>
            </a:r>
          </a:p>
          <a:p>
            <a:pPr algn="just"/>
            <a:endParaRPr lang="en-US" sz="1800" i="1" dirty="0">
              <a:solidFill>
                <a:srgbClr val="111111"/>
              </a:solidFill>
              <a:latin typeface="Roboto" panose="02000000000000000000" pitchFamily="2" charset="0"/>
            </a:endParaRPr>
          </a:p>
          <a:p>
            <a:pPr algn="just"/>
            <a:endParaRPr lang="en-US" sz="1800" b="0" i="0" u="sng" dirty="0">
              <a:effectLst/>
              <a:latin typeface="Roboto" panose="02000000000000000000" pitchFamily="2" charset="0"/>
            </a:endParaRPr>
          </a:p>
          <a:p>
            <a:pPr algn="just"/>
            <a:endParaRPr lang="en-US" sz="1800" b="0" i="0" u="sng" dirty="0">
              <a:effectLst/>
              <a:latin typeface="Roboto" panose="02000000000000000000" pitchFamily="2" charset="0"/>
            </a:endParaRPr>
          </a:p>
          <a:p>
            <a:pPr algn="just"/>
            <a:endParaRPr lang="en-US" sz="1800" dirty="0">
              <a:solidFill>
                <a:srgbClr val="0000FF"/>
              </a:solidFill>
              <a:latin typeface="Roboto" panose="02000000000000000000" pitchFamily="2" charset="0"/>
            </a:endParaRPr>
          </a:p>
          <a:p>
            <a:endParaRPr lang="en-US" sz="1800"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CHAPTER 1011 </a:t>
            </a:r>
            <a:br>
              <a:rPr lang="en-US" dirty="0"/>
            </a:br>
            <a:r>
              <a:rPr lang="en-US" dirty="0"/>
              <a:t>STAIRWAYS</a:t>
            </a:r>
          </a:p>
        </p:txBody>
      </p:sp>
      <p:pic>
        <p:nvPicPr>
          <p:cNvPr id="3" name="Picture 2">
            <a:extLst>
              <a:ext uri="{FF2B5EF4-FFF2-40B4-BE49-F238E27FC236}">
                <a16:creationId xmlns:a16="http://schemas.microsoft.com/office/drawing/2014/main" id="{EC262070-591B-C5A7-5324-7165FCFA978F}"/>
              </a:ext>
            </a:extLst>
          </p:cNvPr>
          <p:cNvPicPr>
            <a:picLocks noChangeAspect="1"/>
          </p:cNvPicPr>
          <p:nvPr/>
        </p:nvPicPr>
        <p:blipFill>
          <a:blip r:embed="rId2"/>
          <a:stretch>
            <a:fillRect/>
          </a:stretch>
        </p:blipFill>
        <p:spPr>
          <a:xfrm>
            <a:off x="7460615" y="189017"/>
            <a:ext cx="4673794" cy="6479966"/>
          </a:xfrm>
          <a:prstGeom prst="rect">
            <a:avLst/>
          </a:prstGeom>
        </p:spPr>
      </p:pic>
      <p:sp>
        <p:nvSpPr>
          <p:cNvPr id="4" name="TextBox 3">
            <a:extLst>
              <a:ext uri="{FF2B5EF4-FFF2-40B4-BE49-F238E27FC236}">
                <a16:creationId xmlns:a16="http://schemas.microsoft.com/office/drawing/2014/main" id="{EC2D4A41-52FE-AFDC-2C29-3FF5612B7CE6}"/>
              </a:ext>
            </a:extLst>
          </p:cNvPr>
          <p:cNvSpPr txBox="1"/>
          <p:nvPr/>
        </p:nvSpPr>
        <p:spPr>
          <a:xfrm>
            <a:off x="518158" y="2783606"/>
            <a:ext cx="3843213" cy="4462760"/>
          </a:xfrm>
          <a:prstGeom prst="rect">
            <a:avLst/>
          </a:prstGeom>
          <a:noFill/>
        </p:spPr>
        <p:txBody>
          <a:bodyPr wrap="square">
            <a:spAutoFit/>
          </a:bodyPr>
          <a:lstStyle/>
          <a:p>
            <a:pPr algn="just"/>
            <a:r>
              <a:rPr lang="en-US" sz="2400" i="1" dirty="0">
                <a:solidFill>
                  <a:srgbClr val="111111"/>
                </a:solidFill>
                <a:latin typeface="Roboto" panose="02000000000000000000" pitchFamily="2" charset="0"/>
              </a:rPr>
              <a:t>Components.</a:t>
            </a:r>
          </a:p>
          <a:p>
            <a:pPr marL="285750" indent="-285750" algn="l">
              <a:buFont typeface="Arial" panose="020B0604020202020204" pitchFamily="34" charset="0"/>
              <a:buChar char="•"/>
            </a:pPr>
            <a:r>
              <a:rPr lang="en-US" sz="1400" b="1" dirty="0">
                <a:latin typeface="Roboto" panose="02000000000000000000" pitchFamily="2" charset="0"/>
              </a:rPr>
              <a:t>1011.2</a:t>
            </a:r>
            <a:r>
              <a:rPr lang="en-US" sz="1400" dirty="0">
                <a:latin typeface="Roboto" panose="02000000000000000000" pitchFamily="2" charset="0"/>
              </a:rPr>
              <a:t> Min. width and capacity 44” Min.</a:t>
            </a:r>
          </a:p>
          <a:p>
            <a:pPr marL="285750" indent="-285750" algn="l">
              <a:buFont typeface="Arial" panose="020B0604020202020204" pitchFamily="34" charset="0"/>
              <a:buChar char="•"/>
            </a:pPr>
            <a:r>
              <a:rPr lang="en-US" sz="1400" dirty="0">
                <a:latin typeface="Roboto" panose="02000000000000000000" pitchFamily="2" charset="0"/>
              </a:rPr>
              <a:t>1011.2(1) Occupancy less than 50 allows for 36” wide stairs</a:t>
            </a:r>
          </a:p>
          <a:p>
            <a:pPr marL="285750" indent="-285750" algn="l">
              <a:buFont typeface="Arial" panose="020B0604020202020204" pitchFamily="34" charset="0"/>
              <a:buChar char="•"/>
            </a:pPr>
            <a:r>
              <a:rPr lang="en-US" sz="1400" dirty="0">
                <a:latin typeface="Roboto" panose="02000000000000000000" pitchFamily="2" charset="0"/>
              </a:rPr>
              <a:t>1011.3 Headroom 80” Min. and vertical barriers</a:t>
            </a:r>
          </a:p>
          <a:p>
            <a:pPr marL="285750" indent="-285750" algn="l">
              <a:buFont typeface="Arial" panose="020B0604020202020204" pitchFamily="34" charset="0"/>
              <a:buChar char="•"/>
            </a:pPr>
            <a:r>
              <a:rPr lang="en-US" sz="1400" b="1" dirty="0">
                <a:latin typeface="Roboto" panose="02000000000000000000" pitchFamily="2" charset="0"/>
              </a:rPr>
              <a:t>1011.5.2 </a:t>
            </a:r>
            <a:r>
              <a:rPr lang="en-US" sz="1400" dirty="0">
                <a:latin typeface="Roboto" panose="02000000000000000000" pitchFamily="2" charset="0"/>
              </a:rPr>
              <a:t> Risers 7” max. and 4” Min; 11” Min. tread depth.</a:t>
            </a:r>
          </a:p>
          <a:p>
            <a:pPr marL="285750" indent="-285750" algn="l">
              <a:buFont typeface="Arial" panose="020B0604020202020204" pitchFamily="34" charset="0"/>
              <a:buChar char="•"/>
            </a:pPr>
            <a:r>
              <a:rPr lang="en-US" sz="1400" b="1" dirty="0">
                <a:latin typeface="Roboto" panose="02000000000000000000" pitchFamily="2" charset="0"/>
              </a:rPr>
              <a:t>1011.5(3) </a:t>
            </a:r>
            <a:r>
              <a:rPr lang="en-US" sz="1400" dirty="0">
                <a:latin typeface="Roboto" panose="02000000000000000000" pitchFamily="2" charset="0"/>
              </a:rPr>
              <a:t>7-3/4” max allowed within dwelling units R-2 and U occupancies</a:t>
            </a:r>
          </a:p>
          <a:p>
            <a:pPr marL="285750" indent="-285750" algn="l">
              <a:buFont typeface="Arial" panose="020B0604020202020204" pitchFamily="34" charset="0"/>
              <a:buChar char="•"/>
            </a:pPr>
            <a:r>
              <a:rPr lang="en-US" sz="1400" b="1" dirty="0">
                <a:latin typeface="Roboto" panose="02000000000000000000" pitchFamily="2" charset="0"/>
              </a:rPr>
              <a:t>1011.6</a:t>
            </a:r>
            <a:r>
              <a:rPr lang="en-US" sz="1400" dirty="0">
                <a:latin typeface="Roboto" panose="02000000000000000000" pitchFamily="2" charset="0"/>
              </a:rPr>
              <a:t> Stair landings 44” Min. width</a:t>
            </a:r>
          </a:p>
          <a:p>
            <a:pPr marL="285750" indent="-285750" algn="l">
              <a:buFont typeface="Arial" panose="020B0604020202020204" pitchFamily="34" charset="0"/>
              <a:buChar char="•"/>
            </a:pPr>
            <a:r>
              <a:rPr lang="en-US" sz="1400" b="1" dirty="0">
                <a:latin typeface="Roboto" panose="02000000000000000000" pitchFamily="2" charset="0"/>
              </a:rPr>
              <a:t>1014</a:t>
            </a:r>
            <a:r>
              <a:rPr lang="en-US" sz="1400" dirty="0">
                <a:latin typeface="Roboto" panose="02000000000000000000" pitchFamily="2" charset="0"/>
              </a:rPr>
              <a:t> Handrails at 34”-38” AF.F.F. ORB 36”</a:t>
            </a:r>
          </a:p>
          <a:p>
            <a:pPr marL="285750" indent="-285750">
              <a:buFont typeface="Arial" panose="020B0604020202020204" pitchFamily="34" charset="0"/>
              <a:buChar char="•"/>
            </a:pPr>
            <a:r>
              <a:rPr lang="en-US" sz="1400" b="1" dirty="0">
                <a:latin typeface="Roboto" panose="02000000000000000000" pitchFamily="2" charset="0"/>
              </a:rPr>
              <a:t>1015</a:t>
            </a:r>
            <a:r>
              <a:rPr lang="en-US" sz="1400" dirty="0">
                <a:latin typeface="Roboto" panose="02000000000000000000" pitchFamily="2" charset="0"/>
              </a:rPr>
              <a:t> Guardrails at 42” AF.F.F.</a:t>
            </a:r>
          </a:p>
          <a:p>
            <a:pPr marL="285750" indent="-285750" algn="l">
              <a:buFont typeface="Arial" panose="020B0604020202020204" pitchFamily="34" charset="0"/>
              <a:buChar char="•"/>
            </a:pPr>
            <a:endParaRPr lang="en-US" sz="1400" dirty="0">
              <a:latin typeface="Roboto" panose="02000000000000000000" pitchFamily="2" charset="0"/>
            </a:endParaRPr>
          </a:p>
          <a:p>
            <a:pPr marL="285750" indent="-285750" algn="l">
              <a:buFont typeface="Arial" panose="020B0604020202020204" pitchFamily="34" charset="0"/>
              <a:buChar char="•"/>
            </a:pPr>
            <a:r>
              <a:rPr lang="en-US" dirty="0">
                <a:latin typeface="Roboto" panose="02000000000000000000" pitchFamily="2" charset="0"/>
              </a:rPr>
              <a:t>No protrusions are allowed into </a:t>
            </a:r>
            <a:r>
              <a:rPr lang="en-US" b="1" dirty="0">
                <a:latin typeface="Roboto" panose="02000000000000000000" pitchFamily="2" charset="0"/>
              </a:rPr>
              <a:t>Maneuvering door clearances</a:t>
            </a:r>
          </a:p>
          <a:p>
            <a:pPr marL="285750" indent="-285750" algn="l">
              <a:buFont typeface="Arial" panose="020B0604020202020204" pitchFamily="34" charset="0"/>
              <a:buChar char="•"/>
            </a:pPr>
            <a:endParaRPr lang="en-US" sz="1400" dirty="0">
              <a:latin typeface="Roboto" panose="02000000000000000000" pitchFamily="2" charset="0"/>
            </a:endParaRPr>
          </a:p>
          <a:p>
            <a:pPr marL="285750" indent="-285750" algn="l">
              <a:buFont typeface="Arial" panose="020B0604020202020204" pitchFamily="34" charset="0"/>
              <a:buChar char="•"/>
            </a:pPr>
            <a:endParaRPr lang="en-US" sz="1400" dirty="0">
              <a:latin typeface="Roboto" panose="02000000000000000000" pitchFamily="2" charset="0"/>
            </a:endParaRPr>
          </a:p>
          <a:p>
            <a:pPr marL="285750" indent="-285750" algn="l">
              <a:buFont typeface="Arial" panose="020B0604020202020204" pitchFamily="34" charset="0"/>
              <a:buChar char="•"/>
            </a:pPr>
            <a:endParaRPr lang="en-US" sz="1400" dirty="0">
              <a:latin typeface="Roboto" panose="02000000000000000000" pitchFamily="2" charset="0"/>
            </a:endParaRPr>
          </a:p>
        </p:txBody>
      </p:sp>
      <p:pic>
        <p:nvPicPr>
          <p:cNvPr id="8" name="Picture 7">
            <a:extLst>
              <a:ext uri="{FF2B5EF4-FFF2-40B4-BE49-F238E27FC236}">
                <a16:creationId xmlns:a16="http://schemas.microsoft.com/office/drawing/2014/main" id="{FCB365FE-F36A-00FC-FBCC-6AAC91AE218D}"/>
              </a:ext>
            </a:extLst>
          </p:cNvPr>
          <p:cNvPicPr>
            <a:picLocks noChangeAspect="1"/>
          </p:cNvPicPr>
          <p:nvPr/>
        </p:nvPicPr>
        <p:blipFill>
          <a:blip r:embed="rId3"/>
          <a:stretch>
            <a:fillRect/>
          </a:stretch>
        </p:blipFill>
        <p:spPr>
          <a:xfrm>
            <a:off x="4324351" y="2899928"/>
            <a:ext cx="3173285" cy="3718942"/>
          </a:xfrm>
          <a:prstGeom prst="rect">
            <a:avLst/>
          </a:prstGeom>
        </p:spPr>
      </p:pic>
    </p:spTree>
    <p:extLst>
      <p:ext uri="{BB962C8B-B14F-4D97-AF65-F5344CB8AC3E}">
        <p14:creationId xmlns:p14="http://schemas.microsoft.com/office/powerpoint/2010/main" val="2401921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2A96C4-DD5E-0418-45A1-44BAFD87CEAD}"/>
              </a:ext>
            </a:extLst>
          </p:cNvPr>
          <p:cNvSpPr txBox="1"/>
          <p:nvPr/>
        </p:nvSpPr>
        <p:spPr>
          <a:xfrm>
            <a:off x="838200" y="187261"/>
            <a:ext cx="4675632" cy="3200876"/>
          </a:xfrm>
          <a:prstGeom prst="rect">
            <a:avLst/>
          </a:prstGeom>
          <a:noFill/>
        </p:spPr>
        <p:txBody>
          <a:bodyPr wrap="square">
            <a:spAutoFit/>
          </a:bodyPr>
          <a:lstStyle/>
          <a:p>
            <a:pPr algn="just"/>
            <a:endParaRPr lang="en-US" sz="2400" i="1" dirty="0">
              <a:solidFill>
                <a:srgbClr val="111111"/>
              </a:solidFill>
              <a:latin typeface="Roboto" panose="02000000000000000000" pitchFamily="2" charset="0"/>
            </a:endParaRPr>
          </a:p>
          <a:p>
            <a:r>
              <a:rPr lang="en-US" sz="2400" i="1" dirty="0">
                <a:solidFill>
                  <a:srgbClr val="111111"/>
                </a:solidFill>
                <a:latin typeface="Roboto" panose="02000000000000000000" pitchFamily="2" charset="0"/>
              </a:rPr>
              <a:t>Also.</a:t>
            </a:r>
          </a:p>
          <a:p>
            <a:pPr marL="285750" indent="-285750">
              <a:buFont typeface="Arial" panose="020B0604020202020204" pitchFamily="34" charset="0"/>
              <a:buChar char="•"/>
            </a:pPr>
            <a:r>
              <a:rPr lang="en-US" sz="1400" b="1" dirty="0">
                <a:latin typeface="Roboto" panose="02000000000000000000" pitchFamily="2" charset="0"/>
              </a:rPr>
              <a:t>1009.3.3 (1)</a:t>
            </a:r>
            <a:r>
              <a:rPr lang="en-US" sz="1400" dirty="0">
                <a:latin typeface="Roboto" panose="02000000000000000000" pitchFamily="2" charset="0"/>
              </a:rPr>
              <a:t>. Areas of refuge are </a:t>
            </a:r>
            <a:r>
              <a:rPr lang="en-US" sz="1400" u="sng" dirty="0">
                <a:latin typeface="Roboto" panose="02000000000000000000" pitchFamily="2" charset="0"/>
              </a:rPr>
              <a:t>not required </a:t>
            </a:r>
            <a:r>
              <a:rPr lang="en-US" sz="1400" dirty="0">
                <a:latin typeface="Roboto" panose="02000000000000000000" pitchFamily="2" charset="0"/>
              </a:rPr>
              <a:t>at stairways in buildings equipped with a two-way communication system</a:t>
            </a:r>
            <a:endParaRPr lang="en-US" sz="1400" b="1" dirty="0">
              <a:latin typeface="Roboto" panose="02000000000000000000" pitchFamily="2" charset="0"/>
            </a:endParaRPr>
          </a:p>
          <a:p>
            <a:pPr marL="285750" indent="-285750">
              <a:buFont typeface="Arial" panose="020B0604020202020204" pitchFamily="34" charset="0"/>
              <a:buChar char="•"/>
            </a:pPr>
            <a:r>
              <a:rPr lang="en-US" sz="1400" b="1" dirty="0">
                <a:latin typeface="Roboto" panose="02000000000000000000" pitchFamily="2" charset="0"/>
              </a:rPr>
              <a:t>1009.3.3 (5)</a:t>
            </a:r>
            <a:r>
              <a:rPr lang="en-US" sz="1400" dirty="0">
                <a:latin typeface="Roboto" panose="02000000000000000000" pitchFamily="2" charset="0"/>
              </a:rPr>
              <a:t>. Areas of refuge are </a:t>
            </a:r>
            <a:r>
              <a:rPr lang="en-US" sz="1400" u="sng" dirty="0">
                <a:latin typeface="Roboto" panose="02000000000000000000" pitchFamily="2" charset="0"/>
              </a:rPr>
              <a:t>not required in Group R-2 </a:t>
            </a:r>
            <a:r>
              <a:rPr lang="en-US" sz="1400" dirty="0">
                <a:latin typeface="Roboto" panose="02000000000000000000" pitchFamily="2" charset="0"/>
              </a:rPr>
              <a:t>occupancies or at stairways in buildings equipped with an automatic sprinkler system </a:t>
            </a:r>
          </a:p>
          <a:p>
            <a:pPr marL="285750" indent="-285750">
              <a:buFont typeface="Arial" panose="020B0604020202020204" pitchFamily="34" charset="0"/>
              <a:buChar char="•"/>
            </a:pPr>
            <a:r>
              <a:rPr lang="en-US" sz="1400" b="1" dirty="0">
                <a:latin typeface="Roboto" panose="02000000000000000000" pitchFamily="2" charset="0"/>
              </a:rPr>
              <a:t>1011.12</a:t>
            </a:r>
            <a:r>
              <a:rPr lang="en-US" sz="1400" dirty="0">
                <a:latin typeface="Roboto" panose="02000000000000000000" pitchFamily="2" charset="0"/>
              </a:rPr>
              <a:t> Stairway shall extend to roof unless 1011.12.1 using an </a:t>
            </a:r>
            <a:r>
              <a:rPr lang="en-US" sz="1400" u="sng" dirty="0">
                <a:latin typeface="Roboto" panose="02000000000000000000" pitchFamily="2" charset="0"/>
              </a:rPr>
              <a:t>alternating tread device</a:t>
            </a:r>
          </a:p>
          <a:p>
            <a:pPr marL="285750" indent="-285750">
              <a:buFont typeface="Arial" panose="020B0604020202020204" pitchFamily="34" charset="0"/>
              <a:buChar char="•"/>
            </a:pPr>
            <a:endParaRPr lang="en-US" sz="1400" dirty="0">
              <a:latin typeface="Roboto" panose="02000000000000000000" pitchFamily="2" charset="0"/>
            </a:endParaRPr>
          </a:p>
          <a:p>
            <a:pPr marL="285750" indent="-285750" algn="l">
              <a:buFont typeface="Arial" panose="020B0604020202020204" pitchFamily="34" charset="0"/>
              <a:buChar char="•"/>
            </a:pPr>
            <a:endParaRPr lang="en-US" sz="1400" dirty="0">
              <a:latin typeface="Roboto" panose="02000000000000000000" pitchFamily="2" charset="0"/>
            </a:endParaRPr>
          </a:p>
          <a:p>
            <a:pPr marL="285750" indent="-285750" algn="l">
              <a:buFont typeface="Arial" panose="020B0604020202020204" pitchFamily="34" charset="0"/>
              <a:buChar char="•"/>
            </a:pPr>
            <a:endParaRPr lang="en-US" sz="1400" dirty="0">
              <a:latin typeface="Roboto" panose="02000000000000000000" pitchFamily="2" charset="0"/>
            </a:endParaRPr>
          </a:p>
        </p:txBody>
      </p:sp>
      <p:pic>
        <p:nvPicPr>
          <p:cNvPr id="8" name="Picture 7">
            <a:extLst>
              <a:ext uri="{FF2B5EF4-FFF2-40B4-BE49-F238E27FC236}">
                <a16:creationId xmlns:a16="http://schemas.microsoft.com/office/drawing/2014/main" id="{F3C5B076-82EC-69E7-E274-0667138F989C}"/>
              </a:ext>
            </a:extLst>
          </p:cNvPr>
          <p:cNvPicPr>
            <a:picLocks noChangeAspect="1"/>
          </p:cNvPicPr>
          <p:nvPr/>
        </p:nvPicPr>
        <p:blipFill>
          <a:blip r:embed="rId2"/>
          <a:stretch>
            <a:fillRect/>
          </a:stretch>
        </p:blipFill>
        <p:spPr>
          <a:xfrm>
            <a:off x="5760720" y="401111"/>
            <a:ext cx="6000750" cy="4600575"/>
          </a:xfrm>
          <a:prstGeom prst="rect">
            <a:avLst/>
          </a:prstGeom>
        </p:spPr>
      </p:pic>
    </p:spTree>
    <p:extLst>
      <p:ext uri="{BB962C8B-B14F-4D97-AF65-F5344CB8AC3E}">
        <p14:creationId xmlns:p14="http://schemas.microsoft.com/office/powerpoint/2010/main" val="207631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931-88CA-9F7A-8F6C-317D00D20034}"/>
              </a:ext>
            </a:extLst>
          </p:cNvPr>
          <p:cNvSpPr>
            <a:spLocks noGrp="1"/>
          </p:cNvSpPr>
          <p:nvPr>
            <p:ph type="title"/>
          </p:nvPr>
        </p:nvSpPr>
        <p:spPr/>
        <p:txBody>
          <a:bodyPr/>
          <a:lstStyle/>
          <a:p>
            <a:r>
              <a:rPr lang="en-US" dirty="0"/>
              <a:t>CHAPTER 10 – MEANS OF EGRESS</a:t>
            </a:r>
            <a:br>
              <a:rPr lang="en-US" dirty="0"/>
            </a:br>
            <a:r>
              <a:rPr lang="en-US" dirty="0"/>
              <a:t>MEANS OF EGRESS</a:t>
            </a:r>
          </a:p>
        </p:txBody>
      </p:sp>
      <p:sp>
        <p:nvSpPr>
          <p:cNvPr id="3" name="Content Placeholder 2">
            <a:extLst>
              <a:ext uri="{FF2B5EF4-FFF2-40B4-BE49-F238E27FC236}">
                <a16:creationId xmlns:a16="http://schemas.microsoft.com/office/drawing/2014/main" id="{F3CF4A65-A731-3A04-5F08-3304EF1285F6}"/>
              </a:ext>
            </a:extLst>
          </p:cNvPr>
          <p:cNvSpPr>
            <a:spLocks noGrp="1"/>
          </p:cNvSpPr>
          <p:nvPr>
            <p:ph idx="1"/>
          </p:nvPr>
        </p:nvSpPr>
        <p:spPr/>
        <p:txBody>
          <a:bodyPr>
            <a:normAutofit fontScale="85000" lnSpcReduction="20000"/>
          </a:bodyPr>
          <a:lstStyle/>
          <a:p>
            <a:r>
              <a:rPr lang="en-US" dirty="0"/>
              <a:t>1004. OCCUPANT LOAD</a:t>
            </a:r>
          </a:p>
          <a:p>
            <a:r>
              <a:rPr lang="en-US" dirty="0"/>
              <a:t>1005 MEANS OF EGRESS SIZING</a:t>
            </a:r>
          </a:p>
          <a:p>
            <a:r>
              <a:rPr lang="en-US" dirty="0"/>
              <a:t>1006 NUMBER OF EXTIS AND EXIT ACCESS DOORWAYS</a:t>
            </a:r>
          </a:p>
          <a:p>
            <a:r>
              <a:rPr lang="en-US" dirty="0"/>
              <a:t>1007 EXIT AND EXIT ACCESS CONFIGURATION</a:t>
            </a:r>
          </a:p>
          <a:p>
            <a:r>
              <a:rPr lang="en-US" dirty="0"/>
              <a:t>1009 ACCESSIBLE MEANS OF EGRESS</a:t>
            </a:r>
          </a:p>
          <a:p>
            <a:r>
              <a:rPr lang="en-US" dirty="0"/>
              <a:t>1010 DOORS, GATES AND TURNSTILES </a:t>
            </a:r>
          </a:p>
          <a:p>
            <a:r>
              <a:rPr lang="en-US" dirty="0"/>
              <a:t>1011 STAIRWAYS </a:t>
            </a:r>
          </a:p>
          <a:p>
            <a:r>
              <a:rPr lang="en-US" dirty="0"/>
              <a:t>1012 RAMPS</a:t>
            </a:r>
          </a:p>
          <a:p>
            <a:r>
              <a:rPr lang="en-US" dirty="0"/>
              <a:t>1013 EXIT SIGNS</a:t>
            </a:r>
          </a:p>
          <a:p>
            <a:r>
              <a:rPr lang="en-US" dirty="0"/>
              <a:t>1014 HANDRAILS</a:t>
            </a:r>
          </a:p>
          <a:p>
            <a:r>
              <a:rPr lang="en-US" dirty="0"/>
              <a:t>1015 GUARDS</a:t>
            </a:r>
          </a:p>
          <a:p>
            <a:endParaRPr lang="en-US" dirty="0"/>
          </a:p>
        </p:txBody>
      </p:sp>
    </p:spTree>
    <p:extLst>
      <p:ext uri="{BB962C8B-B14F-4D97-AF65-F5344CB8AC3E}">
        <p14:creationId xmlns:p14="http://schemas.microsoft.com/office/powerpoint/2010/main" val="64683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931-88CA-9F7A-8F6C-317D00D20034}"/>
              </a:ext>
            </a:extLst>
          </p:cNvPr>
          <p:cNvSpPr>
            <a:spLocks noGrp="1"/>
          </p:cNvSpPr>
          <p:nvPr>
            <p:ph type="title"/>
          </p:nvPr>
        </p:nvSpPr>
        <p:spPr/>
        <p:txBody>
          <a:bodyPr/>
          <a:lstStyle/>
          <a:p>
            <a:r>
              <a:rPr lang="en-US" dirty="0"/>
              <a:t>CHAPTER 10 – MEANS OF EGRESS</a:t>
            </a:r>
            <a:br>
              <a:rPr lang="en-US" dirty="0"/>
            </a:br>
            <a:r>
              <a:rPr lang="en-US" dirty="0"/>
              <a:t>EXIT ACCESS</a:t>
            </a:r>
          </a:p>
        </p:txBody>
      </p:sp>
      <p:sp>
        <p:nvSpPr>
          <p:cNvPr id="3" name="Content Placeholder 2">
            <a:extLst>
              <a:ext uri="{FF2B5EF4-FFF2-40B4-BE49-F238E27FC236}">
                <a16:creationId xmlns:a16="http://schemas.microsoft.com/office/drawing/2014/main" id="{F3CF4A65-A731-3A04-5F08-3304EF1285F6}"/>
              </a:ext>
            </a:extLst>
          </p:cNvPr>
          <p:cNvSpPr>
            <a:spLocks noGrp="1"/>
          </p:cNvSpPr>
          <p:nvPr>
            <p:ph idx="1"/>
          </p:nvPr>
        </p:nvSpPr>
        <p:spPr/>
        <p:txBody>
          <a:bodyPr>
            <a:normAutofit/>
          </a:bodyPr>
          <a:lstStyle/>
          <a:p>
            <a:r>
              <a:rPr lang="en-US" dirty="0"/>
              <a:t>1016 EXIT ACCESS</a:t>
            </a:r>
          </a:p>
          <a:p>
            <a:r>
              <a:rPr lang="en-US" dirty="0"/>
              <a:t>1017 EXIT ACCESS TRAVEL DISTANCE</a:t>
            </a:r>
          </a:p>
          <a:p>
            <a:r>
              <a:rPr lang="en-US" dirty="0"/>
              <a:t>1018 AISLES</a:t>
            </a:r>
          </a:p>
          <a:p>
            <a:r>
              <a:rPr lang="en-US" dirty="0"/>
              <a:t>1019 EXIT ACCESS STAIRWAYS AND RAMPS</a:t>
            </a:r>
          </a:p>
          <a:p>
            <a:r>
              <a:rPr lang="en-US" dirty="0"/>
              <a:t>1020 CORRIDORS</a:t>
            </a:r>
          </a:p>
          <a:p>
            <a:r>
              <a:rPr lang="en-US" dirty="0"/>
              <a:t>1021 BALCONIES</a:t>
            </a:r>
          </a:p>
          <a:p>
            <a:endParaRPr lang="en-US" dirty="0"/>
          </a:p>
        </p:txBody>
      </p:sp>
    </p:spTree>
    <p:extLst>
      <p:ext uri="{BB962C8B-B14F-4D97-AF65-F5344CB8AC3E}">
        <p14:creationId xmlns:p14="http://schemas.microsoft.com/office/powerpoint/2010/main" val="200655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ccessible Means of Egress">
            <a:extLst>
              <a:ext uri="{FF2B5EF4-FFF2-40B4-BE49-F238E27FC236}">
                <a16:creationId xmlns:a16="http://schemas.microsoft.com/office/drawing/2014/main" id="{DDB588F9-139A-D502-A1B0-5614B1B0C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93" y="4209770"/>
            <a:ext cx="4816588" cy="261023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IBC SECTION 1006</a:t>
            </a:r>
          </a:p>
        </p:txBody>
      </p:sp>
      <p:sp>
        <p:nvSpPr>
          <p:cNvPr id="4" name="Content Placeholder 4">
            <a:extLst>
              <a:ext uri="{FF2B5EF4-FFF2-40B4-BE49-F238E27FC236}">
                <a16:creationId xmlns:a16="http://schemas.microsoft.com/office/drawing/2014/main" id="{D039DA07-8BC1-5ED3-8D37-640B86DEA1E3}"/>
              </a:ext>
            </a:extLst>
          </p:cNvPr>
          <p:cNvSpPr>
            <a:spLocks noGrp="1"/>
          </p:cNvSpPr>
          <p:nvPr>
            <p:ph idx="1"/>
          </p:nvPr>
        </p:nvSpPr>
        <p:spPr>
          <a:xfrm>
            <a:off x="731664" y="1304016"/>
            <a:ext cx="6793847" cy="2905754"/>
          </a:xfrm>
        </p:spPr>
        <p:txBody>
          <a:bodyPr>
            <a:normAutofit fontScale="40000" lnSpcReduction="20000"/>
          </a:bodyPr>
          <a:lstStyle/>
          <a:p>
            <a:pPr marL="0" indent="0">
              <a:buNone/>
            </a:pPr>
            <a:r>
              <a:rPr lang="en-US" sz="5000" dirty="0"/>
              <a:t>1006 NUMBER OF EXITS AND EXIT ACCESS DOORWAYS</a:t>
            </a:r>
            <a:endParaRPr lang="en-US" sz="5000" i="1" dirty="0">
              <a:solidFill>
                <a:srgbClr val="111111"/>
              </a:solidFill>
              <a:latin typeface="Roboto" panose="02000000000000000000" pitchFamily="2" charset="0"/>
            </a:endParaRPr>
          </a:p>
          <a:p>
            <a:r>
              <a:rPr lang="en-US" i="1" dirty="0">
                <a:solidFill>
                  <a:srgbClr val="111111"/>
                </a:solidFill>
                <a:latin typeface="Roboto" panose="02000000000000000000" pitchFamily="2" charset="0"/>
              </a:rPr>
              <a:t>Exit: “That portion of a means of egress system </a:t>
            </a:r>
            <a:r>
              <a:rPr lang="en-US" b="1" i="1" dirty="0">
                <a:solidFill>
                  <a:srgbClr val="111111"/>
                </a:solidFill>
                <a:latin typeface="Roboto" panose="02000000000000000000" pitchFamily="2" charset="0"/>
              </a:rPr>
              <a:t>between the exit access and the exit discharge or public way</a:t>
            </a:r>
            <a:r>
              <a:rPr lang="en-US" i="1" dirty="0">
                <a:solidFill>
                  <a:srgbClr val="111111"/>
                </a:solidFill>
                <a:latin typeface="Roboto" panose="02000000000000000000" pitchFamily="2" charset="0"/>
              </a:rPr>
              <a:t>. Exit components include exterior </a:t>
            </a:r>
            <a:r>
              <a:rPr lang="en-US" i="1" u="sng" dirty="0">
                <a:solidFill>
                  <a:srgbClr val="111111"/>
                </a:solidFill>
                <a:latin typeface="Roboto" panose="02000000000000000000" pitchFamily="2" charset="0"/>
              </a:rPr>
              <a:t>exit doors at the level of exit discharge, interior exit stairways and ramps, exit passageways, exterior exit stairways and ramps and horizontal exits</a:t>
            </a:r>
            <a:r>
              <a:rPr lang="en-US" i="1" dirty="0">
                <a:solidFill>
                  <a:srgbClr val="111111"/>
                </a:solidFill>
                <a:latin typeface="Roboto" panose="02000000000000000000" pitchFamily="2" charset="0"/>
              </a:rPr>
              <a:t>.”</a:t>
            </a:r>
          </a:p>
          <a:p>
            <a:r>
              <a:rPr lang="en-US" i="1" dirty="0">
                <a:solidFill>
                  <a:srgbClr val="111111"/>
                </a:solidFill>
                <a:latin typeface="Roboto" panose="02000000000000000000" pitchFamily="2" charset="0"/>
              </a:rPr>
              <a:t>Exit access doorway: </a:t>
            </a:r>
            <a:r>
              <a:rPr lang="en-US" sz="2700" i="1" dirty="0">
                <a:solidFill>
                  <a:srgbClr val="111111"/>
                </a:solidFill>
                <a:latin typeface="Roboto" panose="02000000000000000000" pitchFamily="2" charset="0"/>
              </a:rPr>
              <a:t>“A door or access point along the path of egress travel from an occupied room, area or space where the path of egress enters an intervening room, corridor, exit access stairway or ramp”.</a:t>
            </a:r>
          </a:p>
          <a:p>
            <a:endParaRPr lang="en-US" sz="3200" i="1" dirty="0">
              <a:solidFill>
                <a:srgbClr val="111111"/>
              </a:solidFill>
              <a:latin typeface="Roboto" panose="02000000000000000000" pitchFamily="2" charset="0"/>
            </a:endParaRPr>
          </a:p>
          <a:p>
            <a:r>
              <a:rPr lang="en-US" sz="3500" i="1" u="sng" dirty="0">
                <a:solidFill>
                  <a:srgbClr val="111111"/>
                </a:solidFill>
                <a:latin typeface="Roboto" panose="02000000000000000000" pitchFamily="2" charset="0"/>
              </a:rPr>
              <a:t>Minimum number of paths of travel </a:t>
            </a:r>
            <a:r>
              <a:rPr lang="en-US" sz="3500" i="1" dirty="0">
                <a:solidFill>
                  <a:srgbClr val="111111"/>
                </a:solidFill>
                <a:latin typeface="Roboto" panose="02000000000000000000" pitchFamily="2" charset="0"/>
              </a:rPr>
              <a:t>an occupant have available to avoid a fire incident in the occupied room or space.</a:t>
            </a:r>
          </a:p>
          <a:p>
            <a:pPr marL="0" indent="0">
              <a:buNone/>
            </a:pPr>
            <a:endParaRPr lang="en-US" sz="2700" i="1" dirty="0">
              <a:solidFill>
                <a:srgbClr val="111111"/>
              </a:solidFill>
              <a:latin typeface="Roboto" panose="02000000000000000000" pitchFamily="2" charset="0"/>
            </a:endParaRPr>
          </a:p>
          <a:p>
            <a:pPr marL="0" indent="0">
              <a:buNone/>
            </a:pPr>
            <a:r>
              <a:rPr lang="en-US" sz="3400" b="1" i="1" dirty="0">
                <a:solidFill>
                  <a:srgbClr val="111111"/>
                </a:solidFill>
                <a:latin typeface="Roboto" panose="02000000000000000000" pitchFamily="2" charset="0"/>
              </a:rPr>
              <a:t>What’s the intent?</a:t>
            </a:r>
          </a:p>
          <a:p>
            <a:pPr marL="0" indent="0">
              <a:buNone/>
            </a:pPr>
            <a:r>
              <a:rPr lang="en-US" sz="2700" i="1" dirty="0">
                <a:solidFill>
                  <a:srgbClr val="111111"/>
                </a:solidFill>
                <a:latin typeface="Roboto" panose="02000000000000000000" pitchFamily="2" charset="0"/>
              </a:rPr>
              <a:t>To determine the </a:t>
            </a:r>
            <a:r>
              <a:rPr lang="en-US" sz="2700" b="1" i="1" dirty="0">
                <a:solidFill>
                  <a:srgbClr val="111111"/>
                </a:solidFill>
                <a:latin typeface="Roboto" panose="02000000000000000000" pitchFamily="2" charset="0"/>
              </a:rPr>
              <a:t>number of ways out </a:t>
            </a:r>
            <a:r>
              <a:rPr lang="en-US" sz="2700" i="1" dirty="0">
                <a:solidFill>
                  <a:srgbClr val="111111"/>
                </a:solidFill>
                <a:latin typeface="Roboto" panose="02000000000000000000" pitchFamily="2" charset="0"/>
              </a:rPr>
              <a:t>of a space or off a floor, either by </a:t>
            </a:r>
            <a:r>
              <a:rPr lang="en-US" sz="2700" i="1" u="sng" dirty="0">
                <a:solidFill>
                  <a:srgbClr val="111111"/>
                </a:solidFill>
                <a:latin typeface="Roboto" panose="02000000000000000000" pitchFamily="2" charset="0"/>
              </a:rPr>
              <a:t>exit elements or exit access elements</a:t>
            </a:r>
            <a:r>
              <a:rPr lang="en-US" sz="2700" i="1" dirty="0">
                <a:solidFill>
                  <a:srgbClr val="111111"/>
                </a:solidFill>
                <a:latin typeface="Roboto" panose="02000000000000000000" pitchFamily="2" charset="0"/>
              </a:rPr>
              <a:t>, based on the </a:t>
            </a:r>
            <a:r>
              <a:rPr lang="en-US" sz="2700" b="1" i="1" dirty="0">
                <a:solidFill>
                  <a:srgbClr val="111111"/>
                </a:solidFill>
                <a:latin typeface="Roboto" panose="02000000000000000000" pitchFamily="2" charset="0"/>
              </a:rPr>
              <a:t>level of risk</a:t>
            </a:r>
            <a:endParaRPr lang="en-US" sz="2700" i="1" dirty="0">
              <a:solidFill>
                <a:srgbClr val="111111"/>
              </a:solidFill>
              <a:latin typeface="Roboto" panose="02000000000000000000" pitchFamily="2" charset="0"/>
            </a:endParaRPr>
          </a:p>
        </p:txBody>
      </p:sp>
      <p:pic>
        <p:nvPicPr>
          <p:cNvPr id="3" name="Picture 2">
            <a:extLst>
              <a:ext uri="{FF2B5EF4-FFF2-40B4-BE49-F238E27FC236}">
                <a16:creationId xmlns:a16="http://schemas.microsoft.com/office/drawing/2014/main" id="{48B7E7B5-7428-2BBD-CA4A-0147BEC683D1}"/>
              </a:ext>
            </a:extLst>
          </p:cNvPr>
          <p:cNvPicPr>
            <a:picLocks noChangeAspect="1"/>
          </p:cNvPicPr>
          <p:nvPr/>
        </p:nvPicPr>
        <p:blipFill>
          <a:blip r:embed="rId3"/>
          <a:stretch>
            <a:fillRect/>
          </a:stretch>
        </p:blipFill>
        <p:spPr>
          <a:xfrm>
            <a:off x="7525511" y="1170432"/>
            <a:ext cx="4309876" cy="3190350"/>
          </a:xfrm>
          <a:prstGeom prst="rect">
            <a:avLst/>
          </a:prstGeom>
        </p:spPr>
      </p:pic>
      <p:sp>
        <p:nvSpPr>
          <p:cNvPr id="12" name="Content Placeholder 4">
            <a:extLst>
              <a:ext uri="{FF2B5EF4-FFF2-40B4-BE49-F238E27FC236}">
                <a16:creationId xmlns:a16="http://schemas.microsoft.com/office/drawing/2014/main" id="{2D1B7622-029F-A855-0190-4D6E29D62EF6}"/>
              </a:ext>
            </a:extLst>
          </p:cNvPr>
          <p:cNvSpPr txBox="1">
            <a:spLocks/>
          </p:cNvSpPr>
          <p:nvPr/>
        </p:nvSpPr>
        <p:spPr>
          <a:xfrm>
            <a:off x="7717536" y="5166088"/>
            <a:ext cx="4207004" cy="1024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i="0" dirty="0">
                <a:effectLst/>
                <a:latin typeface="Roboto" panose="02000000000000000000" pitchFamily="2" charset="0"/>
                <a:ea typeface="Roboto" panose="02000000000000000000" pitchFamily="2" charset="0"/>
                <a:cs typeface="Roboto" panose="02000000000000000000" pitchFamily="2" charset="0"/>
              </a:rPr>
              <a:t> </a:t>
            </a:r>
            <a:r>
              <a:rPr lang="en-US" sz="1200" b="1" i="0" dirty="0">
                <a:effectLst/>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COMMON PATH OF EGRESS TRAVEL</a:t>
            </a:r>
            <a:r>
              <a:rPr lang="en-US" sz="1200" b="1" i="0" dirty="0">
                <a:effectLst/>
                <a:latin typeface="Roboto" panose="02000000000000000000" pitchFamily="2" charset="0"/>
                <a:ea typeface="Roboto" panose="02000000000000000000" pitchFamily="2" charset="0"/>
                <a:cs typeface="Roboto" panose="02000000000000000000" pitchFamily="2" charset="0"/>
              </a:rPr>
              <a:t>. </a:t>
            </a:r>
          </a:p>
          <a:p>
            <a:pPr marL="0" indent="0">
              <a:buFont typeface="Arial" panose="020B0604020202020204" pitchFamily="34" charset="0"/>
              <a:buNone/>
            </a:pPr>
            <a:r>
              <a:rPr lang="en-US" sz="1200" b="0" i="0" dirty="0">
                <a:solidFill>
                  <a:srgbClr val="1F2937"/>
                </a:solidFill>
                <a:effectLst/>
                <a:latin typeface="Roboto" panose="02000000000000000000" pitchFamily="2" charset="0"/>
                <a:ea typeface="Roboto" panose="02000000000000000000" pitchFamily="2" charset="0"/>
                <a:cs typeface="Roboto" panose="02000000000000000000" pitchFamily="2" charset="0"/>
              </a:rPr>
              <a:t>That portion of </a:t>
            </a:r>
            <a:r>
              <a:rPr lang="en-US" sz="1200" b="0" i="1" dirty="0">
                <a:solidFill>
                  <a:srgbClr val="787C81"/>
                </a:solidFill>
                <a:effectLst/>
                <a:latin typeface="Roboto" panose="02000000000000000000" pitchFamily="2" charset="0"/>
                <a:ea typeface="Roboto" panose="02000000000000000000" pitchFamily="2" charset="0"/>
                <a:cs typeface="Roboto" panose="02000000000000000000" pitchFamily="2" charset="0"/>
                <a:hlinkClick r:id="rId5"/>
              </a:rPr>
              <a:t>exit access</a:t>
            </a:r>
            <a:r>
              <a:rPr lang="en-US" sz="1200" b="0" i="0" dirty="0">
                <a:solidFill>
                  <a:srgbClr val="1F2937"/>
                </a:solidFill>
                <a:effectLst/>
                <a:latin typeface="Roboto" panose="02000000000000000000" pitchFamily="2" charset="0"/>
                <a:ea typeface="Roboto" panose="02000000000000000000" pitchFamily="2" charset="0"/>
                <a:cs typeface="Roboto" panose="02000000000000000000" pitchFamily="2" charset="0"/>
              </a:rPr>
              <a:t> travel distance measured from </a:t>
            </a:r>
            <a:r>
              <a:rPr lang="en-US" sz="1200" b="1" i="0" dirty="0">
                <a:solidFill>
                  <a:srgbClr val="1F2937"/>
                </a:solidFill>
                <a:effectLst/>
                <a:latin typeface="Roboto" panose="02000000000000000000" pitchFamily="2" charset="0"/>
                <a:ea typeface="Roboto" panose="02000000000000000000" pitchFamily="2" charset="0"/>
                <a:cs typeface="Roboto" panose="02000000000000000000" pitchFamily="2" charset="0"/>
              </a:rPr>
              <a:t>the most remote point </a:t>
            </a:r>
            <a:r>
              <a:rPr lang="en-US" sz="1200" b="0" i="0" dirty="0">
                <a:solidFill>
                  <a:srgbClr val="1F2937"/>
                </a:solidFill>
                <a:effectLst/>
                <a:latin typeface="Roboto" panose="02000000000000000000" pitchFamily="2" charset="0"/>
                <a:ea typeface="Roboto" panose="02000000000000000000" pitchFamily="2" charset="0"/>
                <a:cs typeface="Roboto" panose="02000000000000000000" pitchFamily="2" charset="0"/>
              </a:rPr>
              <a:t>of each room, </a:t>
            </a:r>
            <a:r>
              <a:rPr lang="en-US" sz="1200" b="0" i="0" dirty="0">
                <a:solidFill>
                  <a:srgbClr val="787C81"/>
                </a:solidFill>
                <a:effectLst/>
                <a:latin typeface="Roboto" panose="02000000000000000000" pitchFamily="2" charset="0"/>
                <a:ea typeface="Roboto" panose="02000000000000000000" pitchFamily="2" charset="0"/>
                <a:cs typeface="Roboto" panose="02000000000000000000" pitchFamily="2" charset="0"/>
                <a:hlinkClick r:id="rId6"/>
              </a:rPr>
              <a:t>area</a:t>
            </a:r>
            <a:r>
              <a:rPr lang="en-US" sz="1200" b="0" i="0" dirty="0">
                <a:solidFill>
                  <a:srgbClr val="1F2937"/>
                </a:solidFill>
                <a:effectLst/>
                <a:latin typeface="Roboto" panose="02000000000000000000" pitchFamily="2" charset="0"/>
                <a:ea typeface="Roboto" panose="02000000000000000000" pitchFamily="2" charset="0"/>
                <a:cs typeface="Roboto" panose="02000000000000000000" pitchFamily="2" charset="0"/>
              </a:rPr>
              <a:t> or space to that point where the occupants </a:t>
            </a:r>
            <a:r>
              <a:rPr lang="en-US" sz="1200" dirty="0">
                <a:solidFill>
                  <a:srgbClr val="1F2937"/>
                </a:solidFill>
                <a:latin typeface="Roboto" panose="02000000000000000000" pitchFamily="2" charset="0"/>
                <a:ea typeface="Roboto" panose="02000000000000000000" pitchFamily="2" charset="0"/>
                <a:cs typeface="Roboto" panose="02000000000000000000" pitchFamily="2" charset="0"/>
              </a:rPr>
              <a:t>have</a:t>
            </a:r>
            <a:r>
              <a:rPr lang="en-US" sz="1200" b="0" i="0" dirty="0">
                <a:solidFill>
                  <a:srgbClr val="1F2937"/>
                </a:solidFill>
                <a:effectLst/>
                <a:latin typeface="Roboto" panose="02000000000000000000" pitchFamily="2" charset="0"/>
                <a:ea typeface="Roboto" panose="02000000000000000000" pitchFamily="2" charset="0"/>
                <a:cs typeface="Roboto" panose="02000000000000000000" pitchFamily="2" charset="0"/>
              </a:rPr>
              <a:t> separate and distinct </a:t>
            </a:r>
            <a:r>
              <a:rPr lang="en-US" sz="1200" b="1" i="0" dirty="0">
                <a:solidFill>
                  <a:srgbClr val="1F2937"/>
                </a:solidFill>
                <a:effectLst/>
                <a:latin typeface="Roboto" panose="02000000000000000000" pitchFamily="2" charset="0"/>
                <a:ea typeface="Roboto" panose="02000000000000000000" pitchFamily="2" charset="0"/>
                <a:cs typeface="Roboto" panose="02000000000000000000" pitchFamily="2" charset="0"/>
              </a:rPr>
              <a:t>access to two </a:t>
            </a:r>
            <a:r>
              <a:rPr lang="en-US" sz="1200" b="1" i="1" dirty="0">
                <a:solidFill>
                  <a:srgbClr val="787C81"/>
                </a:solidFill>
                <a:effectLst/>
                <a:latin typeface="Roboto" panose="02000000000000000000" pitchFamily="2" charset="0"/>
                <a:ea typeface="Roboto" panose="02000000000000000000" pitchFamily="2" charset="0"/>
                <a:cs typeface="Roboto" panose="02000000000000000000" pitchFamily="2" charset="0"/>
                <a:hlinkClick r:id="rId7"/>
              </a:rPr>
              <a:t>exits</a:t>
            </a:r>
            <a:r>
              <a:rPr lang="en-US" sz="1200" b="1" i="0" dirty="0">
                <a:solidFill>
                  <a:srgbClr val="1F2937"/>
                </a:solidFill>
                <a:effectLst/>
                <a:latin typeface="Roboto" panose="02000000000000000000" pitchFamily="2" charset="0"/>
                <a:ea typeface="Roboto" panose="02000000000000000000" pitchFamily="2" charset="0"/>
                <a:cs typeface="Roboto" panose="02000000000000000000" pitchFamily="2" charset="0"/>
              </a:rPr>
              <a:t> or </a:t>
            </a:r>
            <a:r>
              <a:rPr lang="en-US" sz="1200" b="1" i="1" dirty="0">
                <a:solidFill>
                  <a:srgbClr val="787C81"/>
                </a:solidFill>
                <a:effectLst/>
                <a:latin typeface="Roboto" panose="02000000000000000000" pitchFamily="2" charset="0"/>
                <a:ea typeface="Roboto" panose="02000000000000000000" pitchFamily="2" charset="0"/>
                <a:cs typeface="Roboto" panose="02000000000000000000" pitchFamily="2" charset="0"/>
                <a:hlinkClick r:id="rId8"/>
              </a:rPr>
              <a:t>exit access</a:t>
            </a:r>
            <a:r>
              <a:rPr lang="en-US" sz="1200" b="1" i="0" dirty="0">
                <a:solidFill>
                  <a:srgbClr val="787C81"/>
                </a:solidFill>
                <a:effectLst/>
                <a:latin typeface="Roboto" panose="02000000000000000000" pitchFamily="2" charset="0"/>
                <a:ea typeface="Roboto" panose="02000000000000000000" pitchFamily="2" charset="0"/>
                <a:cs typeface="Roboto" panose="02000000000000000000" pitchFamily="2" charset="0"/>
                <a:hlinkClick r:id="rId8"/>
              </a:rPr>
              <a:t> doorways</a:t>
            </a:r>
            <a:r>
              <a:rPr lang="en-US" sz="1200" b="1" i="0" dirty="0">
                <a:solidFill>
                  <a:srgbClr val="1F2937"/>
                </a:solidFill>
                <a:effectLst/>
                <a:latin typeface="Roboto" panose="02000000000000000000" pitchFamily="2" charset="0"/>
                <a:ea typeface="Roboto" panose="02000000000000000000" pitchFamily="2" charset="0"/>
                <a:cs typeface="Roboto" panose="02000000000000000000" pitchFamily="2" charset="0"/>
              </a:rPr>
              <a:t>.</a:t>
            </a:r>
            <a:endParaRPr lang="en-US" sz="1200" b="1" i="1" dirty="0">
              <a:solidFill>
                <a:srgbClr val="11111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435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931-88CA-9F7A-8F6C-317D00D20034}"/>
              </a:ext>
            </a:extLst>
          </p:cNvPr>
          <p:cNvSpPr>
            <a:spLocks noGrp="1"/>
          </p:cNvSpPr>
          <p:nvPr>
            <p:ph type="title"/>
          </p:nvPr>
        </p:nvSpPr>
        <p:spPr/>
        <p:txBody>
          <a:bodyPr/>
          <a:lstStyle/>
          <a:p>
            <a:r>
              <a:rPr lang="en-US" dirty="0"/>
              <a:t>CHAPTER 10 – MEANS OF EGRESS</a:t>
            </a:r>
            <a:br>
              <a:rPr lang="en-US" dirty="0"/>
            </a:br>
            <a:r>
              <a:rPr lang="en-US" dirty="0"/>
              <a:t>EXITS</a:t>
            </a:r>
          </a:p>
        </p:txBody>
      </p:sp>
      <p:sp>
        <p:nvSpPr>
          <p:cNvPr id="3" name="Content Placeholder 2">
            <a:extLst>
              <a:ext uri="{FF2B5EF4-FFF2-40B4-BE49-F238E27FC236}">
                <a16:creationId xmlns:a16="http://schemas.microsoft.com/office/drawing/2014/main" id="{F3CF4A65-A731-3A04-5F08-3304EF1285F6}"/>
              </a:ext>
            </a:extLst>
          </p:cNvPr>
          <p:cNvSpPr>
            <a:spLocks noGrp="1"/>
          </p:cNvSpPr>
          <p:nvPr>
            <p:ph idx="1"/>
          </p:nvPr>
        </p:nvSpPr>
        <p:spPr/>
        <p:txBody>
          <a:bodyPr>
            <a:normAutofit/>
          </a:bodyPr>
          <a:lstStyle/>
          <a:p>
            <a:r>
              <a:rPr lang="en-US" dirty="0"/>
              <a:t>1022 EXITS</a:t>
            </a:r>
          </a:p>
          <a:p>
            <a:r>
              <a:rPr lang="en-US" dirty="0"/>
              <a:t>1023 INTERIOR EXITS STAIRWAYS AMD RAMPS</a:t>
            </a:r>
          </a:p>
          <a:p>
            <a:r>
              <a:rPr lang="en-US" dirty="0"/>
              <a:t>1024 EXIT PASSAGEWAY</a:t>
            </a:r>
          </a:p>
          <a:p>
            <a:r>
              <a:rPr lang="en-US" dirty="0"/>
              <a:t>1025 LUMINOUS EGRESS PATH MARKINGS</a:t>
            </a:r>
          </a:p>
          <a:p>
            <a:r>
              <a:rPr lang="en-US" dirty="0"/>
              <a:t>1026 HORIZONTAL EXITS</a:t>
            </a:r>
          </a:p>
          <a:p>
            <a:r>
              <a:rPr lang="en-US" dirty="0"/>
              <a:t>1027 EXTERIOR EXIT STAIRWAYS AND RAMPS</a:t>
            </a:r>
          </a:p>
          <a:p>
            <a:endParaRPr lang="en-US" dirty="0"/>
          </a:p>
        </p:txBody>
      </p:sp>
    </p:spTree>
    <p:extLst>
      <p:ext uri="{BB962C8B-B14F-4D97-AF65-F5344CB8AC3E}">
        <p14:creationId xmlns:p14="http://schemas.microsoft.com/office/powerpoint/2010/main" val="173702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9931-88CA-9F7A-8F6C-317D00D20034}"/>
              </a:ext>
            </a:extLst>
          </p:cNvPr>
          <p:cNvSpPr>
            <a:spLocks noGrp="1"/>
          </p:cNvSpPr>
          <p:nvPr>
            <p:ph type="title"/>
          </p:nvPr>
        </p:nvSpPr>
        <p:spPr/>
        <p:txBody>
          <a:bodyPr/>
          <a:lstStyle/>
          <a:p>
            <a:r>
              <a:rPr lang="en-US" dirty="0"/>
              <a:t>CHAPTER 10 – MEANS OF EGRESS</a:t>
            </a:r>
            <a:br>
              <a:rPr lang="en-US" dirty="0"/>
            </a:br>
            <a:r>
              <a:rPr lang="en-US" dirty="0"/>
              <a:t>EXIT DISCHARGE</a:t>
            </a:r>
          </a:p>
        </p:txBody>
      </p:sp>
      <p:sp>
        <p:nvSpPr>
          <p:cNvPr id="3" name="Content Placeholder 2">
            <a:extLst>
              <a:ext uri="{FF2B5EF4-FFF2-40B4-BE49-F238E27FC236}">
                <a16:creationId xmlns:a16="http://schemas.microsoft.com/office/drawing/2014/main" id="{F3CF4A65-A731-3A04-5F08-3304EF1285F6}"/>
              </a:ext>
            </a:extLst>
          </p:cNvPr>
          <p:cNvSpPr>
            <a:spLocks noGrp="1"/>
          </p:cNvSpPr>
          <p:nvPr>
            <p:ph idx="1"/>
          </p:nvPr>
        </p:nvSpPr>
        <p:spPr/>
        <p:txBody>
          <a:bodyPr>
            <a:normAutofit/>
          </a:bodyPr>
          <a:lstStyle/>
          <a:p>
            <a:r>
              <a:rPr lang="en-US" dirty="0"/>
              <a:t>1028 EXIT DISCHARGE</a:t>
            </a:r>
          </a:p>
          <a:p>
            <a:endParaRPr lang="en-US" dirty="0"/>
          </a:p>
          <a:p>
            <a:endParaRPr lang="en-US" dirty="0"/>
          </a:p>
          <a:p>
            <a:endParaRPr lang="en-US" dirty="0"/>
          </a:p>
          <a:p>
            <a:r>
              <a:rPr lang="en-US" dirty="0"/>
              <a:t>1029 ASSEMBLY</a:t>
            </a:r>
          </a:p>
          <a:p>
            <a:r>
              <a:rPr lang="en-US" dirty="0"/>
              <a:t>1030 EMERGENCY SCAPE AND RESCUE</a:t>
            </a:r>
          </a:p>
        </p:txBody>
      </p:sp>
    </p:spTree>
    <p:extLst>
      <p:ext uri="{BB962C8B-B14F-4D97-AF65-F5344CB8AC3E}">
        <p14:creationId xmlns:p14="http://schemas.microsoft.com/office/powerpoint/2010/main" val="16660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902818-2C73-F109-73C7-7CE48B72C1BD}"/>
              </a:ext>
            </a:extLst>
          </p:cNvPr>
          <p:cNvSpPr txBox="1"/>
          <p:nvPr/>
        </p:nvSpPr>
        <p:spPr>
          <a:xfrm>
            <a:off x="345758" y="-62515"/>
            <a:ext cx="4925235" cy="2769989"/>
          </a:xfrm>
          <a:prstGeom prst="rect">
            <a:avLst/>
          </a:prstGeom>
          <a:noFill/>
        </p:spPr>
        <p:txBody>
          <a:bodyPr wrap="square">
            <a:spAutoFit/>
          </a:bodyPr>
          <a:lstStyle/>
          <a:p>
            <a:pPr algn="just"/>
            <a:endParaRPr lang="en-US" sz="2400" i="1" dirty="0">
              <a:solidFill>
                <a:srgbClr val="111111"/>
              </a:solidFill>
              <a:latin typeface="Roboto" panose="02000000000000000000" pitchFamily="2" charset="0"/>
            </a:endParaRPr>
          </a:p>
          <a:p>
            <a:r>
              <a:rPr lang="en-US" sz="2400" i="1" dirty="0">
                <a:solidFill>
                  <a:srgbClr val="111111"/>
                </a:solidFill>
                <a:latin typeface="Roboto" panose="02000000000000000000" pitchFamily="2" charset="0"/>
              </a:rPr>
              <a:t>What do we need to know?</a:t>
            </a:r>
          </a:p>
          <a:p>
            <a:pPr marL="285750" indent="-285750" algn="l">
              <a:buFont typeface="Arial" panose="020B0604020202020204" pitchFamily="34" charset="0"/>
              <a:buChar char="•"/>
            </a:pPr>
            <a:r>
              <a:rPr lang="en-US" sz="1400" dirty="0">
                <a:latin typeface="Roboto" panose="02000000000000000000" pitchFamily="2" charset="0"/>
              </a:rPr>
              <a:t>Occupancy -  Level of hazard</a:t>
            </a:r>
          </a:p>
          <a:p>
            <a:pPr marL="285750" indent="-285750" algn="l">
              <a:buFont typeface="Arial" panose="020B0604020202020204" pitchFamily="34" charset="0"/>
              <a:buChar char="•"/>
            </a:pPr>
            <a:r>
              <a:rPr lang="en-US" sz="1400" dirty="0">
                <a:latin typeface="Roboto" panose="02000000000000000000" pitchFamily="2" charset="0"/>
              </a:rPr>
              <a:t>Occupant loads - # of occupants at risk. </a:t>
            </a:r>
            <a:br>
              <a:rPr lang="en-US" sz="1400" dirty="0">
                <a:latin typeface="Roboto" panose="02000000000000000000" pitchFamily="2" charset="0"/>
              </a:rPr>
            </a:br>
            <a:r>
              <a:rPr lang="en-US" sz="1400" b="1" dirty="0">
                <a:latin typeface="Roboto" panose="02000000000000000000" pitchFamily="2" charset="0"/>
              </a:rPr>
              <a:t>Always round up!</a:t>
            </a:r>
          </a:p>
          <a:p>
            <a:pPr marL="285750" indent="-285750">
              <a:buFont typeface="Arial" panose="020B0604020202020204" pitchFamily="34" charset="0"/>
              <a:buChar char="•"/>
            </a:pPr>
            <a:r>
              <a:rPr lang="en-US" sz="1400" b="1" dirty="0">
                <a:latin typeface="Roboto" panose="02000000000000000000" pitchFamily="2" charset="0"/>
              </a:rPr>
              <a:t>Sprinkler system *</a:t>
            </a:r>
          </a:p>
          <a:p>
            <a:pPr marL="285750" indent="-285750">
              <a:buFont typeface="Arial" panose="020B0604020202020204" pitchFamily="34" charset="0"/>
              <a:buChar char="•"/>
            </a:pPr>
            <a:r>
              <a:rPr lang="en-US" sz="1400" dirty="0">
                <a:latin typeface="Roboto" panose="02000000000000000000" pitchFamily="2" charset="0"/>
              </a:rPr>
              <a:t>Travel distance to a doorway</a:t>
            </a:r>
          </a:p>
          <a:p>
            <a:pPr algn="l"/>
            <a:endParaRPr lang="en-US" sz="1400" dirty="0">
              <a:latin typeface="Roboto" panose="02000000000000000000" pitchFamily="2" charset="0"/>
            </a:endParaRPr>
          </a:p>
          <a:p>
            <a:pPr marL="285750" indent="-285750" algn="l">
              <a:buFont typeface="Arial" panose="020B0604020202020204" pitchFamily="34" charset="0"/>
              <a:buChar char="•"/>
            </a:pPr>
            <a:r>
              <a:rPr lang="en-US" sz="1400" dirty="0">
                <a:latin typeface="Roboto" panose="02000000000000000000" pitchFamily="2" charset="0"/>
              </a:rPr>
              <a:t>Maximum occupants allowed for one exit Table 1006.2.1 </a:t>
            </a:r>
          </a:p>
          <a:p>
            <a:pPr marL="285750" indent="-285750" algn="l">
              <a:buFont typeface="Arial" panose="020B0604020202020204" pitchFamily="34" charset="0"/>
              <a:buChar char="•"/>
            </a:pPr>
            <a:endParaRPr lang="en-US" sz="1400" dirty="0">
              <a:latin typeface="Roboto" panose="02000000000000000000" pitchFamily="2" charset="0"/>
            </a:endParaRPr>
          </a:p>
        </p:txBody>
      </p:sp>
      <p:sp>
        <p:nvSpPr>
          <p:cNvPr id="3" name="TextBox 2">
            <a:extLst>
              <a:ext uri="{FF2B5EF4-FFF2-40B4-BE49-F238E27FC236}">
                <a16:creationId xmlns:a16="http://schemas.microsoft.com/office/drawing/2014/main" id="{8DC03DE1-241C-ACA1-0C62-4B69E71C9441}"/>
              </a:ext>
            </a:extLst>
          </p:cNvPr>
          <p:cNvSpPr txBox="1"/>
          <p:nvPr/>
        </p:nvSpPr>
        <p:spPr>
          <a:xfrm>
            <a:off x="341235" y="2643696"/>
            <a:ext cx="4829365" cy="830997"/>
          </a:xfrm>
          <a:prstGeom prst="rect">
            <a:avLst/>
          </a:prstGeom>
          <a:noFill/>
        </p:spPr>
        <p:txBody>
          <a:bodyPr wrap="square">
            <a:spAutoFit/>
          </a:bodyPr>
          <a:lstStyle/>
          <a:p>
            <a:pPr algn="l"/>
            <a:r>
              <a:rPr lang="en-US" sz="1600" i="1" dirty="0">
                <a:latin typeface="Roboto" panose="02000000000000000000" pitchFamily="2" charset="0"/>
              </a:rPr>
              <a:t>*Per note a)</a:t>
            </a:r>
          </a:p>
          <a:p>
            <a:pPr marL="285750" indent="-285750" algn="l">
              <a:buFont typeface="Arial" panose="020B0604020202020204" pitchFamily="34" charset="0"/>
              <a:buChar char="•"/>
            </a:pPr>
            <a:r>
              <a:rPr lang="en-US" sz="1600" dirty="0">
                <a:latin typeface="Roboto" panose="02000000000000000000" pitchFamily="2" charset="0"/>
              </a:rPr>
              <a:t>Travel distance increase is based on an NFPA 13 or NFPA 13R sprinkler system</a:t>
            </a:r>
          </a:p>
        </p:txBody>
      </p:sp>
      <p:pic>
        <p:nvPicPr>
          <p:cNvPr id="6" name="Picture 5">
            <a:extLst>
              <a:ext uri="{FF2B5EF4-FFF2-40B4-BE49-F238E27FC236}">
                <a16:creationId xmlns:a16="http://schemas.microsoft.com/office/drawing/2014/main" id="{F71E65FF-46AF-065D-3BD1-DDD455A20585}"/>
              </a:ext>
            </a:extLst>
          </p:cNvPr>
          <p:cNvPicPr>
            <a:picLocks noChangeAspect="1"/>
          </p:cNvPicPr>
          <p:nvPr/>
        </p:nvPicPr>
        <p:blipFill>
          <a:blip r:embed="rId2"/>
          <a:stretch>
            <a:fillRect/>
          </a:stretch>
        </p:blipFill>
        <p:spPr>
          <a:xfrm>
            <a:off x="5302567" y="287604"/>
            <a:ext cx="6543675" cy="3219450"/>
          </a:xfrm>
          <a:prstGeom prst="rect">
            <a:avLst/>
          </a:prstGeom>
        </p:spPr>
      </p:pic>
      <p:pic>
        <p:nvPicPr>
          <p:cNvPr id="8" name="Picture 7">
            <a:extLst>
              <a:ext uri="{FF2B5EF4-FFF2-40B4-BE49-F238E27FC236}">
                <a16:creationId xmlns:a16="http://schemas.microsoft.com/office/drawing/2014/main" id="{5D67B1CC-85A6-D34F-FFB2-B5F922F426F9}"/>
              </a:ext>
            </a:extLst>
          </p:cNvPr>
          <p:cNvPicPr>
            <a:picLocks noChangeAspect="1"/>
          </p:cNvPicPr>
          <p:nvPr/>
        </p:nvPicPr>
        <p:blipFill>
          <a:blip r:embed="rId3"/>
          <a:stretch>
            <a:fillRect/>
          </a:stretch>
        </p:blipFill>
        <p:spPr>
          <a:xfrm>
            <a:off x="5302567" y="3513209"/>
            <a:ext cx="6516624" cy="958180"/>
          </a:xfrm>
          <a:prstGeom prst="rect">
            <a:avLst/>
          </a:prstGeom>
        </p:spPr>
      </p:pic>
      <p:pic>
        <p:nvPicPr>
          <p:cNvPr id="10" name="Picture 9">
            <a:extLst>
              <a:ext uri="{FF2B5EF4-FFF2-40B4-BE49-F238E27FC236}">
                <a16:creationId xmlns:a16="http://schemas.microsoft.com/office/drawing/2014/main" id="{9C08CB9D-015C-E112-C057-FAF2045F941C}"/>
              </a:ext>
            </a:extLst>
          </p:cNvPr>
          <p:cNvPicPr>
            <a:picLocks noChangeAspect="1"/>
          </p:cNvPicPr>
          <p:nvPr/>
        </p:nvPicPr>
        <p:blipFill>
          <a:blip r:embed="rId4"/>
          <a:stretch>
            <a:fillRect/>
          </a:stretch>
        </p:blipFill>
        <p:spPr>
          <a:xfrm>
            <a:off x="5396673" y="4359741"/>
            <a:ext cx="6328412" cy="2396194"/>
          </a:xfrm>
          <a:prstGeom prst="rect">
            <a:avLst/>
          </a:prstGeom>
        </p:spPr>
      </p:pic>
      <p:sp>
        <p:nvSpPr>
          <p:cNvPr id="12" name="TextBox 11">
            <a:extLst>
              <a:ext uri="{FF2B5EF4-FFF2-40B4-BE49-F238E27FC236}">
                <a16:creationId xmlns:a16="http://schemas.microsoft.com/office/drawing/2014/main" id="{11285E91-8A30-B137-5CAB-94BA129CD3EC}"/>
              </a:ext>
            </a:extLst>
          </p:cNvPr>
          <p:cNvSpPr txBox="1"/>
          <p:nvPr/>
        </p:nvSpPr>
        <p:spPr>
          <a:xfrm>
            <a:off x="466916" y="3728200"/>
            <a:ext cx="4741546" cy="1446550"/>
          </a:xfrm>
          <a:prstGeom prst="rect">
            <a:avLst/>
          </a:prstGeom>
          <a:noFill/>
        </p:spPr>
        <p:txBody>
          <a:bodyPr wrap="square">
            <a:spAutoFit/>
          </a:bodyPr>
          <a:lstStyle/>
          <a:p>
            <a:pPr algn="just"/>
            <a:r>
              <a:rPr lang="en-US" sz="2800" i="1" dirty="0">
                <a:solidFill>
                  <a:srgbClr val="111111"/>
                </a:solidFill>
                <a:latin typeface="Roboto" panose="02000000000000000000" pitchFamily="2" charset="0"/>
              </a:rPr>
              <a:t>Considerations:</a:t>
            </a:r>
          </a:p>
          <a:p>
            <a:pPr marL="285750" indent="-285750" algn="l">
              <a:buFont typeface="Arial" panose="020B0604020202020204" pitchFamily="34" charset="0"/>
              <a:buChar char="•"/>
            </a:pPr>
            <a:r>
              <a:rPr lang="en-US" sz="1200" i="0" dirty="0">
                <a:effectLst/>
                <a:latin typeface="Roboto" panose="02000000000000000000" pitchFamily="2" charset="0"/>
              </a:rPr>
              <a:t>Interior door swing allowed when </a:t>
            </a:r>
            <a:r>
              <a:rPr lang="en-US" sz="1200" b="1" i="0" dirty="0">
                <a:effectLst/>
                <a:latin typeface="Roboto" panose="02000000000000000000" pitchFamily="2" charset="0"/>
              </a:rPr>
              <a:t>less than 50 occupants.</a:t>
            </a:r>
          </a:p>
          <a:p>
            <a:pPr marL="285750" indent="-285750">
              <a:buFont typeface="Arial" panose="020B0604020202020204" pitchFamily="34" charset="0"/>
              <a:buChar char="•"/>
            </a:pPr>
            <a:r>
              <a:rPr lang="en-US" sz="1200" b="1" dirty="0">
                <a:latin typeface="Roboto" panose="02000000000000000000" pitchFamily="2" charset="0"/>
              </a:rPr>
              <a:t>Panic hardware not </a:t>
            </a:r>
            <a:r>
              <a:rPr lang="en-US" sz="1200" dirty="0">
                <a:latin typeface="Roboto" panose="02000000000000000000" pitchFamily="2" charset="0"/>
              </a:rPr>
              <a:t>require when </a:t>
            </a:r>
            <a:r>
              <a:rPr lang="en-US" sz="1200" b="1" dirty="0">
                <a:latin typeface="Roboto" panose="02000000000000000000" pitchFamily="2" charset="0"/>
              </a:rPr>
              <a:t>less than 50 occupants.</a:t>
            </a:r>
          </a:p>
          <a:p>
            <a:pPr marL="285750" indent="-285750" algn="l">
              <a:buFont typeface="Arial" panose="020B0604020202020204" pitchFamily="34" charset="0"/>
              <a:buChar char="•"/>
            </a:pPr>
            <a:r>
              <a:rPr lang="en-US" sz="1200" b="1" dirty="0">
                <a:latin typeface="Roboto" panose="02000000000000000000" pitchFamily="2" charset="0"/>
              </a:rPr>
              <a:t>1006.2.1</a:t>
            </a:r>
            <a:r>
              <a:rPr lang="en-US" sz="1200" dirty="0">
                <a:latin typeface="Roboto" panose="02000000000000000000" pitchFamily="2" charset="0"/>
              </a:rPr>
              <a:t> Two exit or exit access doorways shall be provided when exceeding table 1006.2.1</a:t>
            </a:r>
          </a:p>
          <a:p>
            <a:pPr marL="285750" indent="-285750" algn="l">
              <a:buFont typeface="Arial" panose="020B0604020202020204" pitchFamily="34" charset="0"/>
              <a:buChar char="•"/>
            </a:pPr>
            <a:endParaRPr lang="en-US" sz="1200" dirty="0">
              <a:latin typeface="Roboto" panose="02000000000000000000" pitchFamily="2" charset="0"/>
            </a:endParaRPr>
          </a:p>
        </p:txBody>
      </p:sp>
    </p:spTree>
    <p:extLst>
      <p:ext uri="{BB962C8B-B14F-4D97-AF65-F5344CB8AC3E}">
        <p14:creationId xmlns:p14="http://schemas.microsoft.com/office/powerpoint/2010/main" val="22599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D4995A-2946-AC34-D6D4-EA5155F70219}"/>
              </a:ext>
            </a:extLst>
          </p:cNvPr>
          <p:cNvPicPr>
            <a:picLocks noChangeAspect="1"/>
          </p:cNvPicPr>
          <p:nvPr/>
        </p:nvPicPr>
        <p:blipFill>
          <a:blip r:embed="rId2"/>
          <a:stretch>
            <a:fillRect/>
          </a:stretch>
        </p:blipFill>
        <p:spPr>
          <a:xfrm>
            <a:off x="908496" y="2647230"/>
            <a:ext cx="3400425" cy="1390650"/>
          </a:xfrm>
          <a:prstGeom prst="rect">
            <a:avLst/>
          </a:prstGeom>
        </p:spPr>
      </p:pic>
      <p:sp>
        <p:nvSpPr>
          <p:cNvPr id="8" name="TextBox 7">
            <a:extLst>
              <a:ext uri="{FF2B5EF4-FFF2-40B4-BE49-F238E27FC236}">
                <a16:creationId xmlns:a16="http://schemas.microsoft.com/office/drawing/2014/main" id="{518C5DD5-987A-1656-A60E-DD50A92A2035}"/>
              </a:ext>
            </a:extLst>
          </p:cNvPr>
          <p:cNvSpPr txBox="1"/>
          <p:nvPr/>
        </p:nvSpPr>
        <p:spPr>
          <a:xfrm>
            <a:off x="463883" y="860216"/>
            <a:ext cx="6177712" cy="1815882"/>
          </a:xfrm>
          <a:prstGeom prst="rect">
            <a:avLst/>
          </a:prstGeom>
          <a:noFill/>
        </p:spPr>
        <p:txBody>
          <a:bodyPr wrap="square">
            <a:spAutoFit/>
          </a:bodyPr>
          <a:lstStyle/>
          <a:p>
            <a:pPr algn="just"/>
            <a:r>
              <a:rPr lang="en-US" sz="2800" i="1" dirty="0">
                <a:solidFill>
                  <a:srgbClr val="111111"/>
                </a:solidFill>
                <a:latin typeface="Roboto" panose="02000000000000000000" pitchFamily="2" charset="0"/>
              </a:rPr>
              <a:t>Also</a:t>
            </a:r>
          </a:p>
          <a:p>
            <a:pPr marL="285750" indent="-285750" algn="l">
              <a:buFont typeface="Arial" panose="020B0604020202020204" pitchFamily="34" charset="0"/>
              <a:buChar char="•"/>
            </a:pPr>
            <a:r>
              <a:rPr lang="en-US" sz="1200" b="1" dirty="0">
                <a:latin typeface="Roboto" panose="02000000000000000000" pitchFamily="2" charset="0"/>
              </a:rPr>
              <a:t>1006.3 Egress from stories or occupied roofs  </a:t>
            </a:r>
            <a:r>
              <a:rPr lang="en-US" sz="1200" dirty="0">
                <a:latin typeface="Roboto" panose="02000000000000000000" pitchFamily="2" charset="0"/>
              </a:rPr>
              <a:t>The means of egress system </a:t>
            </a:r>
            <a:r>
              <a:rPr lang="en-US" sz="1200" i="1" u="sng" dirty="0">
                <a:latin typeface="Roboto" panose="02000000000000000000" pitchFamily="2" charset="0"/>
              </a:rPr>
              <a:t>serving any story or occupied roof </a:t>
            </a:r>
            <a:r>
              <a:rPr lang="en-US" sz="1200" dirty="0">
                <a:latin typeface="Roboto" panose="02000000000000000000" pitchFamily="2" charset="0"/>
              </a:rPr>
              <a:t>shall be provided with the number </a:t>
            </a:r>
            <a:r>
              <a:rPr lang="en-US" sz="1200" u="sng" dirty="0">
                <a:latin typeface="Roboto" panose="02000000000000000000" pitchFamily="2" charset="0"/>
              </a:rPr>
              <a:t>of separate and distinct exits or access to exits</a:t>
            </a:r>
            <a:r>
              <a:rPr lang="en-US" sz="1200" dirty="0">
                <a:latin typeface="Roboto" panose="02000000000000000000" pitchFamily="2" charset="0"/>
              </a:rPr>
              <a:t> based on the aggregate occupant load served in accordance with this section. </a:t>
            </a:r>
          </a:p>
          <a:p>
            <a:pPr marL="285750" indent="-285750" algn="l">
              <a:buFont typeface="Arial" panose="020B0604020202020204" pitchFamily="34" charset="0"/>
              <a:buChar char="•"/>
            </a:pPr>
            <a:r>
              <a:rPr lang="en-US" sz="1200" dirty="0">
                <a:latin typeface="Roboto" panose="02000000000000000000" pitchFamily="2" charset="0"/>
              </a:rPr>
              <a:t>Where stairways serve more than one story, only the </a:t>
            </a:r>
            <a:r>
              <a:rPr lang="en-US" sz="1200" b="1" i="1" dirty="0">
                <a:latin typeface="Roboto" panose="02000000000000000000" pitchFamily="2" charset="0"/>
              </a:rPr>
              <a:t>occupant load of each story considered </a:t>
            </a:r>
            <a:r>
              <a:rPr lang="en-US" sz="1200" dirty="0">
                <a:latin typeface="Roboto" panose="02000000000000000000" pitchFamily="2" charset="0"/>
              </a:rPr>
              <a:t>individually shall be used in calculating the required number of exits or access to exits serving that story</a:t>
            </a:r>
          </a:p>
        </p:txBody>
      </p:sp>
      <p:pic>
        <p:nvPicPr>
          <p:cNvPr id="10" name="Picture 9">
            <a:extLst>
              <a:ext uri="{FF2B5EF4-FFF2-40B4-BE49-F238E27FC236}">
                <a16:creationId xmlns:a16="http://schemas.microsoft.com/office/drawing/2014/main" id="{85FDEBD2-1FE6-F573-D77B-1C216BFF752B}"/>
              </a:ext>
            </a:extLst>
          </p:cNvPr>
          <p:cNvPicPr>
            <a:picLocks noChangeAspect="1"/>
          </p:cNvPicPr>
          <p:nvPr/>
        </p:nvPicPr>
        <p:blipFill>
          <a:blip r:embed="rId3"/>
          <a:stretch>
            <a:fillRect/>
          </a:stretch>
        </p:blipFill>
        <p:spPr>
          <a:xfrm>
            <a:off x="5278185" y="4071353"/>
            <a:ext cx="6677025" cy="1724025"/>
          </a:xfrm>
          <a:prstGeom prst="rect">
            <a:avLst/>
          </a:prstGeom>
        </p:spPr>
      </p:pic>
      <p:sp>
        <p:nvSpPr>
          <p:cNvPr id="11" name="TextBox 10">
            <a:extLst>
              <a:ext uri="{FF2B5EF4-FFF2-40B4-BE49-F238E27FC236}">
                <a16:creationId xmlns:a16="http://schemas.microsoft.com/office/drawing/2014/main" id="{BE11AA68-E280-0041-5054-2ABBBC36E4E2}"/>
              </a:ext>
            </a:extLst>
          </p:cNvPr>
          <p:cNvSpPr txBox="1"/>
          <p:nvPr/>
        </p:nvSpPr>
        <p:spPr>
          <a:xfrm>
            <a:off x="6641594" y="1003843"/>
            <a:ext cx="4556663" cy="276999"/>
          </a:xfrm>
          <a:prstGeom prst="rect">
            <a:avLst/>
          </a:prstGeom>
          <a:noFill/>
        </p:spPr>
        <p:txBody>
          <a:bodyPr wrap="square">
            <a:spAutoFit/>
          </a:bodyPr>
          <a:lstStyle/>
          <a:p>
            <a:pPr marL="285750" indent="-285750" algn="l">
              <a:buFont typeface="Arial" panose="020B0604020202020204" pitchFamily="34" charset="0"/>
              <a:buChar char="•"/>
            </a:pPr>
            <a:r>
              <a:rPr lang="en-US" sz="1200" b="1" i="0" dirty="0">
                <a:effectLst/>
                <a:latin typeface="Roboto" panose="02000000000000000000" pitchFamily="2" charset="0"/>
              </a:rPr>
              <a:t>1006.3.3(1) Applicable for Garden projects</a:t>
            </a:r>
            <a:endParaRPr lang="en-US" sz="1200" dirty="0">
              <a:latin typeface="Roboto" panose="02000000000000000000" pitchFamily="2" charset="0"/>
            </a:endParaRPr>
          </a:p>
        </p:txBody>
      </p:sp>
      <p:pic>
        <p:nvPicPr>
          <p:cNvPr id="13" name="Picture 12">
            <a:extLst>
              <a:ext uri="{FF2B5EF4-FFF2-40B4-BE49-F238E27FC236}">
                <a16:creationId xmlns:a16="http://schemas.microsoft.com/office/drawing/2014/main" id="{AF8BACFC-E0F4-87BC-CFFA-A64B7F0AE22A}"/>
              </a:ext>
            </a:extLst>
          </p:cNvPr>
          <p:cNvPicPr>
            <a:picLocks noChangeAspect="1"/>
          </p:cNvPicPr>
          <p:nvPr/>
        </p:nvPicPr>
        <p:blipFill>
          <a:blip r:embed="rId4"/>
          <a:stretch>
            <a:fillRect/>
          </a:stretch>
        </p:blipFill>
        <p:spPr>
          <a:xfrm>
            <a:off x="6748952" y="1280842"/>
            <a:ext cx="4979166" cy="2702388"/>
          </a:xfrm>
          <a:prstGeom prst="rect">
            <a:avLst/>
          </a:prstGeom>
        </p:spPr>
      </p:pic>
      <p:sp>
        <p:nvSpPr>
          <p:cNvPr id="2" name="TextBox 1">
            <a:extLst>
              <a:ext uri="{FF2B5EF4-FFF2-40B4-BE49-F238E27FC236}">
                <a16:creationId xmlns:a16="http://schemas.microsoft.com/office/drawing/2014/main" id="{652CFD3C-1C72-E24A-E288-20AD1D6DB6AD}"/>
              </a:ext>
            </a:extLst>
          </p:cNvPr>
          <p:cNvSpPr txBox="1"/>
          <p:nvPr/>
        </p:nvSpPr>
        <p:spPr>
          <a:xfrm>
            <a:off x="463883" y="4315346"/>
            <a:ext cx="4814302" cy="1815882"/>
          </a:xfrm>
          <a:prstGeom prst="rect">
            <a:avLst/>
          </a:prstGeom>
          <a:noFill/>
        </p:spPr>
        <p:txBody>
          <a:bodyPr wrap="square">
            <a:spAutoFit/>
          </a:bodyPr>
          <a:lstStyle/>
          <a:p>
            <a:pPr algn="just"/>
            <a:r>
              <a:rPr lang="en-US" sz="2800" i="1" dirty="0">
                <a:solidFill>
                  <a:srgbClr val="111111"/>
                </a:solidFill>
                <a:latin typeface="Roboto" panose="02000000000000000000" pitchFamily="2" charset="0"/>
              </a:rPr>
              <a:t>Considerations:</a:t>
            </a:r>
          </a:p>
          <a:p>
            <a:pPr marL="285750" indent="-285750">
              <a:buFont typeface="Arial" panose="020B0604020202020204" pitchFamily="34" charset="0"/>
              <a:buChar char="•"/>
            </a:pPr>
            <a:r>
              <a:rPr lang="en-US" sz="1200" b="1" dirty="0">
                <a:latin typeface="Roboto" panose="02000000000000000000" pitchFamily="2" charset="0"/>
              </a:rPr>
              <a:t>1006.2.1.1 Three or more </a:t>
            </a:r>
            <a:r>
              <a:rPr lang="en-US" sz="1200" dirty="0">
                <a:latin typeface="Roboto" panose="02000000000000000000" pitchFamily="2" charset="0"/>
              </a:rPr>
              <a:t>exits or exit access doorways required for an occupant load of  </a:t>
            </a:r>
            <a:r>
              <a:rPr lang="en-US" sz="1200" b="1" dirty="0">
                <a:latin typeface="Roboto" panose="02000000000000000000" pitchFamily="2" charset="0"/>
              </a:rPr>
              <a:t>501 to 100 occupants.</a:t>
            </a:r>
          </a:p>
          <a:p>
            <a:pPr marL="285750" indent="-285750">
              <a:buFont typeface="Arial" panose="020B0604020202020204" pitchFamily="34" charset="0"/>
              <a:buChar char="•"/>
            </a:pPr>
            <a:r>
              <a:rPr lang="en-US" sz="1200" b="1" dirty="0">
                <a:latin typeface="Roboto" panose="02000000000000000000" pitchFamily="2" charset="0"/>
              </a:rPr>
              <a:t>1006.2.1.1 Four </a:t>
            </a:r>
            <a:r>
              <a:rPr lang="en-US" sz="1200" dirty="0">
                <a:latin typeface="Roboto" panose="02000000000000000000" pitchFamily="2" charset="0"/>
              </a:rPr>
              <a:t>exits or exit access doorways required for an occupant load of  +</a:t>
            </a:r>
            <a:r>
              <a:rPr lang="en-US" sz="1200" b="1" dirty="0">
                <a:latin typeface="Roboto" panose="02000000000000000000" pitchFamily="2" charset="0"/>
              </a:rPr>
              <a:t>1000 occupants.</a:t>
            </a:r>
          </a:p>
          <a:p>
            <a:pPr marL="285750" indent="-285750">
              <a:buFont typeface="Arial" panose="020B0604020202020204" pitchFamily="34" charset="0"/>
              <a:buChar char="•"/>
            </a:pPr>
            <a:r>
              <a:rPr lang="en-US" sz="1200" b="1" dirty="0">
                <a:latin typeface="Roboto" panose="02000000000000000000" pitchFamily="2" charset="0"/>
              </a:rPr>
              <a:t>Vehicular ramps </a:t>
            </a:r>
            <a:r>
              <a:rPr lang="en-US" sz="1200" dirty="0">
                <a:latin typeface="Roboto" panose="02000000000000000000" pitchFamily="2" charset="0"/>
              </a:rPr>
              <a:t>shall </a:t>
            </a:r>
            <a:r>
              <a:rPr lang="en-US" sz="1200" b="1" dirty="0">
                <a:latin typeface="Roboto" panose="02000000000000000000" pitchFamily="2" charset="0"/>
              </a:rPr>
              <a:t>not be considered an exit access ramp </a:t>
            </a:r>
            <a:r>
              <a:rPr lang="en-US" sz="1200" dirty="0">
                <a:latin typeface="Roboto" panose="02000000000000000000" pitchFamily="2" charset="0"/>
              </a:rPr>
              <a:t>unless pedestrian facilities are provided</a:t>
            </a:r>
          </a:p>
          <a:p>
            <a:pPr marL="285750" indent="-285750" algn="l">
              <a:buFont typeface="Arial" panose="020B0604020202020204" pitchFamily="34" charset="0"/>
              <a:buChar char="•"/>
            </a:pPr>
            <a:endParaRPr lang="en-US" sz="1200" dirty="0">
              <a:latin typeface="Roboto" panose="02000000000000000000" pitchFamily="2" charset="0"/>
            </a:endParaRPr>
          </a:p>
        </p:txBody>
      </p:sp>
    </p:spTree>
    <p:extLst>
      <p:ext uri="{BB962C8B-B14F-4D97-AF65-F5344CB8AC3E}">
        <p14:creationId xmlns:p14="http://schemas.microsoft.com/office/powerpoint/2010/main" val="28747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8C5DD5-987A-1656-A60E-DD50A92A2035}"/>
              </a:ext>
            </a:extLst>
          </p:cNvPr>
          <p:cNvSpPr txBox="1"/>
          <p:nvPr/>
        </p:nvSpPr>
        <p:spPr>
          <a:xfrm>
            <a:off x="463883" y="860216"/>
            <a:ext cx="4537885" cy="3293209"/>
          </a:xfrm>
          <a:prstGeom prst="rect">
            <a:avLst/>
          </a:prstGeom>
          <a:noFill/>
        </p:spPr>
        <p:txBody>
          <a:bodyPr wrap="square">
            <a:spAutoFit/>
          </a:bodyPr>
          <a:lstStyle/>
          <a:p>
            <a:pPr algn="just"/>
            <a:r>
              <a:rPr lang="en-US" sz="2800" i="1" dirty="0">
                <a:solidFill>
                  <a:srgbClr val="111111"/>
                </a:solidFill>
                <a:latin typeface="Roboto" panose="02000000000000000000" pitchFamily="2" charset="0"/>
              </a:rPr>
              <a:t>Also</a:t>
            </a:r>
          </a:p>
          <a:p>
            <a:pPr marL="285750" indent="-285750" algn="l">
              <a:buFont typeface="Arial" panose="020B0604020202020204" pitchFamily="34" charset="0"/>
              <a:buChar char="•"/>
            </a:pPr>
            <a:r>
              <a:rPr lang="en-US" sz="1200" b="1" dirty="0">
                <a:latin typeface="Roboto" panose="02000000000000000000" pitchFamily="2" charset="0"/>
              </a:rPr>
              <a:t>1006.3.3 Single exits </a:t>
            </a:r>
            <a:r>
              <a:rPr lang="en-US" sz="1200" dirty="0">
                <a:latin typeface="Roboto" panose="02000000000000000000" pitchFamily="2" charset="0"/>
              </a:rPr>
              <a:t>from any story or occupied roof are allowed when:</a:t>
            </a:r>
          </a:p>
          <a:p>
            <a:pPr marL="285750" indent="-285750">
              <a:buFont typeface="Arial" panose="020B0604020202020204" pitchFamily="34" charset="0"/>
              <a:buChar char="•"/>
            </a:pPr>
            <a:r>
              <a:rPr lang="en-US" sz="1200" dirty="0">
                <a:latin typeface="Roboto" panose="02000000000000000000" pitchFamily="2" charset="0"/>
              </a:rPr>
              <a:t>1. Occupant load, number of dwelling units and common path of egress distance does not exceed Table 1006.3.3.(1) or 1006.3.3.(2)</a:t>
            </a:r>
          </a:p>
          <a:p>
            <a:pPr marL="285750" indent="-285750">
              <a:buFont typeface="Arial" panose="020B0604020202020204" pitchFamily="34" charset="0"/>
              <a:buChar char="•"/>
            </a:pPr>
            <a:r>
              <a:rPr lang="en-US" sz="1200" dirty="0">
                <a:latin typeface="Roboto" panose="02000000000000000000" pitchFamily="2" charset="0"/>
              </a:rPr>
              <a:t>5. Individual single story or multi-story are allowed to have one exit when complying with table 1006.2.1 and</a:t>
            </a:r>
            <a:br>
              <a:rPr lang="en-US" sz="1200" dirty="0">
                <a:latin typeface="Roboto" panose="02000000000000000000" pitchFamily="2" charset="0"/>
              </a:rPr>
            </a:br>
            <a:r>
              <a:rPr lang="en-US" sz="1200" dirty="0">
                <a:latin typeface="Roboto" panose="02000000000000000000" pitchFamily="2" charset="0"/>
              </a:rPr>
              <a:t>the exit of the dwelling unit discharges directly to the exterior at level of exit discharge, or the exit access outside the dwelling unit provides not less than 2 independent exits.</a:t>
            </a:r>
          </a:p>
          <a:p>
            <a:pPr marL="285750" indent="-285750" algn="l">
              <a:buFont typeface="Arial" panose="020B0604020202020204" pitchFamily="34" charset="0"/>
              <a:buChar char="•"/>
            </a:pPr>
            <a:endParaRPr lang="en-US" sz="1200" dirty="0">
              <a:latin typeface="Roboto" panose="02000000000000000000" pitchFamily="2" charset="0"/>
            </a:endParaRPr>
          </a:p>
          <a:p>
            <a:pPr marL="285750" indent="-285750" algn="l">
              <a:buFont typeface="Arial" panose="020B0604020202020204" pitchFamily="34" charset="0"/>
              <a:buChar char="•"/>
            </a:pPr>
            <a:r>
              <a:rPr lang="en-US" sz="1200" dirty="0">
                <a:latin typeface="Roboto" panose="02000000000000000000" pitchFamily="2" charset="0"/>
              </a:rPr>
              <a:t>Where stairways serve more than one story, only the </a:t>
            </a:r>
            <a:r>
              <a:rPr lang="en-US" sz="1200" b="1" i="1" dirty="0">
                <a:latin typeface="Roboto" panose="02000000000000000000" pitchFamily="2" charset="0"/>
              </a:rPr>
              <a:t>occupant load of each story considered </a:t>
            </a:r>
            <a:r>
              <a:rPr lang="en-US" sz="1200" dirty="0">
                <a:latin typeface="Roboto" panose="02000000000000000000" pitchFamily="2" charset="0"/>
              </a:rPr>
              <a:t>individually shall be used in calculating the required number of exits or access to exits serving that story</a:t>
            </a:r>
          </a:p>
        </p:txBody>
      </p:sp>
      <p:pic>
        <p:nvPicPr>
          <p:cNvPr id="4" name="Picture 3">
            <a:extLst>
              <a:ext uri="{FF2B5EF4-FFF2-40B4-BE49-F238E27FC236}">
                <a16:creationId xmlns:a16="http://schemas.microsoft.com/office/drawing/2014/main" id="{E8026A7A-DDB4-5E47-C17E-BF84AB18B415}"/>
              </a:ext>
            </a:extLst>
          </p:cNvPr>
          <p:cNvPicPr>
            <a:picLocks noChangeAspect="1"/>
          </p:cNvPicPr>
          <p:nvPr/>
        </p:nvPicPr>
        <p:blipFill>
          <a:blip r:embed="rId2"/>
          <a:stretch>
            <a:fillRect/>
          </a:stretch>
        </p:blipFill>
        <p:spPr>
          <a:xfrm>
            <a:off x="5127292" y="1128792"/>
            <a:ext cx="6600825" cy="2714625"/>
          </a:xfrm>
          <a:prstGeom prst="rect">
            <a:avLst/>
          </a:prstGeom>
        </p:spPr>
      </p:pic>
      <p:pic>
        <p:nvPicPr>
          <p:cNvPr id="12" name="Picture 11">
            <a:extLst>
              <a:ext uri="{FF2B5EF4-FFF2-40B4-BE49-F238E27FC236}">
                <a16:creationId xmlns:a16="http://schemas.microsoft.com/office/drawing/2014/main" id="{A0407924-4DAC-2B5C-F091-812B2E16331A}"/>
              </a:ext>
            </a:extLst>
          </p:cNvPr>
          <p:cNvPicPr>
            <a:picLocks noChangeAspect="1"/>
          </p:cNvPicPr>
          <p:nvPr/>
        </p:nvPicPr>
        <p:blipFill>
          <a:blip r:embed="rId3"/>
          <a:stretch>
            <a:fillRect/>
          </a:stretch>
        </p:blipFill>
        <p:spPr>
          <a:xfrm>
            <a:off x="5693838" y="4020553"/>
            <a:ext cx="5705475" cy="2409825"/>
          </a:xfrm>
          <a:prstGeom prst="rect">
            <a:avLst/>
          </a:prstGeom>
        </p:spPr>
      </p:pic>
    </p:spTree>
    <p:extLst>
      <p:ext uri="{BB962C8B-B14F-4D97-AF65-F5344CB8AC3E}">
        <p14:creationId xmlns:p14="http://schemas.microsoft.com/office/powerpoint/2010/main" val="63795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sz="3600" dirty="0"/>
              <a:t>IBC 2018</a:t>
            </a:r>
            <a:br>
              <a:rPr lang="en-US" dirty="0"/>
            </a:br>
            <a:r>
              <a:rPr lang="en-US" dirty="0"/>
              <a:t>SECTION 1009</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a:xfrm>
            <a:off x="1524000" y="3602038"/>
            <a:ext cx="9144000" cy="2879438"/>
          </a:xfrm>
        </p:spPr>
        <p:txBody>
          <a:bodyPr>
            <a:normAutofit fontScale="62500" lnSpcReduction="20000"/>
          </a:bodyPr>
          <a:lstStyle/>
          <a:p>
            <a:r>
              <a:rPr lang="en-US" dirty="0"/>
              <a:t>ACCESSIBLE MEANS OF EGRESS</a:t>
            </a:r>
          </a:p>
          <a:p>
            <a:r>
              <a:rPr lang="en-US" b="0" i="1" dirty="0">
                <a:effectLst/>
                <a:latin typeface="Roboto" panose="02000000000000000000" pitchFamily="2" charset="0"/>
              </a:rPr>
              <a:t>1009.1 Accessible</a:t>
            </a:r>
            <a:r>
              <a:rPr lang="en-US" b="0" i="0" dirty="0">
                <a:effectLst/>
                <a:latin typeface="Roboto" panose="02000000000000000000" pitchFamily="2" charset="0"/>
              </a:rPr>
              <a:t> spaces shall be provided with </a:t>
            </a:r>
            <a:r>
              <a:rPr lang="en-US" b="0" i="0" dirty="0">
                <a:effectLst/>
                <a:highlight>
                  <a:srgbClr val="FFFF00"/>
                </a:highlight>
                <a:latin typeface="Roboto" panose="02000000000000000000" pitchFamily="2" charset="0"/>
              </a:rPr>
              <a:t>not less than one </a:t>
            </a:r>
            <a:r>
              <a:rPr lang="en-US" b="0" i="1" dirty="0">
                <a:effectLst/>
                <a:highlight>
                  <a:srgbClr val="FFFF00"/>
                </a:highlight>
                <a:latin typeface="Roboto" panose="02000000000000000000" pitchFamily="2" charset="0"/>
              </a:rPr>
              <a:t>accessible means of egress</a:t>
            </a:r>
            <a:r>
              <a:rPr lang="en-US" b="0" i="0" dirty="0">
                <a:effectLst/>
                <a:latin typeface="Roboto" panose="02000000000000000000" pitchFamily="2" charset="0"/>
              </a:rPr>
              <a:t>. Where </a:t>
            </a:r>
            <a:r>
              <a:rPr lang="en-US" b="0" i="0" u="sng" dirty="0">
                <a:effectLst/>
                <a:latin typeface="Roboto" panose="02000000000000000000" pitchFamily="2" charset="0"/>
              </a:rPr>
              <a:t>more than one </a:t>
            </a:r>
            <a:r>
              <a:rPr lang="en-US" b="0" i="1" u="sng" dirty="0">
                <a:effectLst/>
                <a:latin typeface="Roboto" panose="02000000000000000000" pitchFamily="2" charset="0"/>
              </a:rPr>
              <a:t>means of egress</a:t>
            </a:r>
            <a:r>
              <a:rPr lang="en-US" b="0" i="0" u="sng" dirty="0">
                <a:effectLst/>
                <a:latin typeface="Roboto" panose="02000000000000000000" pitchFamily="2" charset="0"/>
              </a:rPr>
              <a:t> is required</a:t>
            </a:r>
            <a:r>
              <a:rPr lang="en-US" b="0" i="0" dirty="0">
                <a:effectLst/>
                <a:latin typeface="Roboto" panose="02000000000000000000" pitchFamily="2" charset="0"/>
              </a:rPr>
              <a:t> by </a:t>
            </a:r>
            <a:r>
              <a:rPr lang="en-US" b="0" i="0" u="sng" dirty="0">
                <a:solidFill>
                  <a:srgbClr val="0B5940"/>
                </a:solidFill>
                <a:effectLst/>
                <a:latin typeface="Roboto" panose="02000000000000000000" pitchFamily="2" charset="0"/>
                <a:hlinkClick r:id="rId3"/>
              </a:rPr>
              <a:t>Section 1006.2</a:t>
            </a:r>
            <a:r>
              <a:rPr lang="en-US" b="0" i="0" dirty="0">
                <a:effectLst/>
                <a:latin typeface="Roboto" panose="02000000000000000000" pitchFamily="2" charset="0"/>
              </a:rPr>
              <a:t> or </a:t>
            </a:r>
            <a:r>
              <a:rPr lang="en-US" b="0" i="0" u="sng" dirty="0">
                <a:solidFill>
                  <a:srgbClr val="0B5940"/>
                </a:solidFill>
                <a:effectLst/>
                <a:latin typeface="Roboto" panose="02000000000000000000" pitchFamily="2" charset="0"/>
                <a:hlinkClick r:id="rId4"/>
              </a:rPr>
              <a:t>1006.3</a:t>
            </a:r>
            <a:r>
              <a:rPr lang="en-US" b="0" i="0" dirty="0">
                <a:effectLst/>
                <a:latin typeface="Roboto" panose="02000000000000000000" pitchFamily="2" charset="0"/>
              </a:rPr>
              <a:t> from any </a:t>
            </a:r>
            <a:r>
              <a:rPr lang="en-US" b="0" i="1" dirty="0">
                <a:effectLst/>
                <a:latin typeface="Roboto" panose="02000000000000000000" pitchFamily="2" charset="0"/>
              </a:rPr>
              <a:t>accessible</a:t>
            </a:r>
            <a:r>
              <a:rPr lang="en-US" b="0" i="0" dirty="0">
                <a:effectLst/>
                <a:latin typeface="Roboto" panose="02000000000000000000" pitchFamily="2" charset="0"/>
              </a:rPr>
              <a:t> space, </a:t>
            </a:r>
            <a:r>
              <a:rPr lang="en-US" b="0" i="0" u="sng" dirty="0">
                <a:effectLst/>
                <a:latin typeface="Roboto" panose="02000000000000000000" pitchFamily="2" charset="0"/>
              </a:rPr>
              <a:t>each </a:t>
            </a:r>
            <a:r>
              <a:rPr lang="en-US" b="0" i="1" u="sng" dirty="0">
                <a:effectLst/>
                <a:latin typeface="Roboto" panose="02000000000000000000" pitchFamily="2" charset="0"/>
              </a:rPr>
              <a:t>accessible</a:t>
            </a:r>
            <a:r>
              <a:rPr lang="en-US" b="0" i="0" u="sng" dirty="0">
                <a:effectLst/>
                <a:latin typeface="Roboto" panose="02000000000000000000" pitchFamily="2" charset="0"/>
              </a:rPr>
              <a:t> portion </a:t>
            </a:r>
            <a:r>
              <a:rPr lang="en-US" b="0" i="0" dirty="0">
                <a:effectLst/>
                <a:latin typeface="Roboto" panose="02000000000000000000" pitchFamily="2" charset="0"/>
              </a:rPr>
              <a:t>of the space shall be served by </a:t>
            </a:r>
            <a:r>
              <a:rPr lang="en-US" b="0" i="0" u="sng" dirty="0">
                <a:effectLst/>
                <a:latin typeface="Roboto" panose="02000000000000000000" pitchFamily="2" charset="0"/>
              </a:rPr>
              <a:t>not less than two </a:t>
            </a:r>
            <a:r>
              <a:rPr lang="en-US" b="0" i="1" u="sng" dirty="0">
                <a:effectLst/>
                <a:latin typeface="Roboto" panose="02000000000000000000" pitchFamily="2" charset="0"/>
              </a:rPr>
              <a:t>accessible means of egress</a:t>
            </a:r>
            <a:r>
              <a:rPr lang="en-US" b="0" i="0" u="sng" dirty="0">
                <a:effectLst/>
                <a:latin typeface="Roboto" panose="02000000000000000000" pitchFamily="2" charset="0"/>
              </a:rPr>
              <a:t>.</a:t>
            </a:r>
          </a:p>
          <a:p>
            <a:endParaRPr lang="en-US" dirty="0">
              <a:latin typeface="Roboto" panose="02000000000000000000" pitchFamily="2" charset="0"/>
            </a:endParaRPr>
          </a:p>
          <a:p>
            <a:r>
              <a:rPr lang="en-US" b="1" i="0" dirty="0">
                <a:effectLst/>
                <a:latin typeface="Roboto" panose="02000000000000000000" pitchFamily="2" charset="0"/>
              </a:rPr>
              <a:t>ACCESSIBLE:  </a:t>
            </a:r>
            <a:r>
              <a:rPr lang="en-US" b="0" i="1" dirty="0">
                <a:effectLst/>
                <a:latin typeface="Roboto" panose="02000000000000000000" pitchFamily="2" charset="0"/>
              </a:rPr>
              <a:t>A site, building, facility or portion thereof that complies with </a:t>
            </a:r>
            <a:r>
              <a:rPr lang="en-US" b="0" i="1" u="sng" dirty="0">
                <a:solidFill>
                  <a:srgbClr val="0B5940"/>
                </a:solidFill>
                <a:effectLst/>
                <a:latin typeface="Roboto" panose="02000000000000000000" pitchFamily="2" charset="0"/>
                <a:hlinkClick r:id="rId5"/>
              </a:rPr>
              <a:t>Chapter 11</a:t>
            </a:r>
            <a:r>
              <a:rPr lang="en-US" b="1" i="0" dirty="0">
                <a:effectLst/>
                <a:latin typeface="Roboto" panose="02000000000000000000" pitchFamily="2" charset="0"/>
              </a:rPr>
              <a:t> – </a:t>
            </a:r>
            <a:r>
              <a:rPr lang="en-US" i="1" u="sng" dirty="0">
                <a:solidFill>
                  <a:srgbClr val="0B5940"/>
                </a:solidFill>
                <a:latin typeface="Roboto" panose="02000000000000000000" pitchFamily="2" charset="0"/>
              </a:rPr>
              <a:t>ACCESSIBILITY</a:t>
            </a:r>
          </a:p>
          <a:p>
            <a:endParaRPr lang="en-US" i="1" u="sng" dirty="0">
              <a:solidFill>
                <a:srgbClr val="0B5940"/>
              </a:solidFill>
              <a:latin typeface="Roboto" panose="02000000000000000000" pitchFamily="2" charset="0"/>
            </a:endParaRPr>
          </a:p>
          <a:p>
            <a:r>
              <a:rPr lang="en-US" i="1" dirty="0">
                <a:latin typeface="Roboto" panose="02000000000000000000" pitchFamily="2" charset="0"/>
              </a:rPr>
              <a:t>What’s the intent?</a:t>
            </a:r>
          </a:p>
          <a:p>
            <a:r>
              <a:rPr lang="en-US" i="1" dirty="0">
                <a:latin typeface="Roboto" panose="02000000000000000000" pitchFamily="2" charset="0"/>
              </a:rPr>
              <a:t>To evacuate people with mobility impairments, to self-evacuate or to arrange for assisted rescue.</a:t>
            </a:r>
          </a:p>
          <a:p>
            <a:endParaRPr lang="en-US" b="0" i="1" dirty="0">
              <a:effectLst/>
              <a:latin typeface="Roboto" panose="02000000000000000000" pitchFamily="2" charset="0"/>
            </a:endParaRPr>
          </a:p>
          <a:p>
            <a:endParaRPr lang="en-US" b="0" i="1" dirty="0">
              <a:effectLst/>
              <a:latin typeface="Roboto" panose="02000000000000000000" pitchFamily="2" charset="0"/>
            </a:endParaRPr>
          </a:p>
          <a:p>
            <a:endParaRPr lang="en-US" dirty="0">
              <a:latin typeface="Roboto" panose="02000000000000000000" pitchFamily="2" charset="0"/>
            </a:endParaRPr>
          </a:p>
          <a:p>
            <a:endParaRPr lang="en-US" dirty="0"/>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pic>
        <p:nvPicPr>
          <p:cNvPr id="2050" name="Picture 2" descr="Accessibility Logo">
            <a:extLst>
              <a:ext uri="{FF2B5EF4-FFF2-40B4-BE49-F238E27FC236}">
                <a16:creationId xmlns:a16="http://schemas.microsoft.com/office/drawing/2014/main" id="{1DFEA267-E913-A79C-403F-596740F01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8484" y="876444"/>
            <a:ext cx="2879438" cy="28794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ite on Blue Dynamic Accessibility Symbol Sign NHE-2-WHTonBLU">
            <a:extLst>
              <a:ext uri="{FF2B5EF4-FFF2-40B4-BE49-F238E27FC236}">
                <a16:creationId xmlns:a16="http://schemas.microsoft.com/office/drawing/2014/main" id="{6F5E6977-EFC3-5128-FD79-6B166C29BE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877" y="858852"/>
            <a:ext cx="2755640" cy="275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fontScale="55000" lnSpcReduction="20000"/>
          </a:bodyPr>
          <a:lstStyle/>
          <a:p>
            <a:pPr algn="l"/>
            <a:r>
              <a:rPr lang="en-US" b="1" i="0" dirty="0">
                <a:effectLst/>
                <a:latin typeface="Roboto" panose="02000000000000000000" pitchFamily="2" charset="0"/>
              </a:rPr>
              <a:t>1009.2 Continuity and components.</a:t>
            </a:r>
          </a:p>
          <a:p>
            <a:pPr marL="0" indent="0" algn="just">
              <a:buNone/>
            </a:pPr>
            <a:r>
              <a:rPr lang="en-US" b="0" i="0" dirty="0">
                <a:effectLst/>
                <a:latin typeface="Roboto" panose="02000000000000000000" pitchFamily="2" charset="0"/>
              </a:rPr>
              <a:t>Each required </a:t>
            </a:r>
            <a:r>
              <a:rPr lang="en-US" b="0" i="1" dirty="0">
                <a:effectLst/>
                <a:latin typeface="Roboto" panose="02000000000000000000" pitchFamily="2" charset="0"/>
              </a:rPr>
              <a:t>accessible means of egress</a:t>
            </a:r>
            <a:r>
              <a:rPr lang="en-US" b="0" i="0" dirty="0">
                <a:effectLst/>
                <a:latin typeface="Roboto" panose="02000000000000000000" pitchFamily="2" charset="0"/>
              </a:rPr>
              <a:t> shall be continuous to a </a:t>
            </a:r>
            <a:r>
              <a:rPr lang="en-US" b="0" i="1" dirty="0">
                <a:effectLst/>
                <a:latin typeface="Roboto" panose="02000000000000000000" pitchFamily="2" charset="0"/>
              </a:rPr>
              <a:t>public way</a:t>
            </a:r>
            <a:r>
              <a:rPr lang="en-US" b="0" i="0" dirty="0">
                <a:effectLst/>
                <a:latin typeface="Roboto" panose="02000000000000000000" pitchFamily="2" charset="0"/>
              </a:rPr>
              <a:t> and shall consist of one or more of the following components:</a:t>
            </a:r>
          </a:p>
          <a:p>
            <a:pPr algn="just">
              <a:buFont typeface="+mj-lt"/>
              <a:buAutoNum type="arabicPeriod"/>
            </a:pPr>
            <a:r>
              <a:rPr lang="en-US" b="1" i="1" dirty="0">
                <a:effectLst/>
                <a:latin typeface="Roboto" panose="02000000000000000000" pitchFamily="2" charset="0"/>
              </a:rPr>
              <a:t>Accessible routes</a:t>
            </a:r>
            <a:r>
              <a:rPr lang="en-US" b="0" i="0" dirty="0">
                <a:effectLst/>
                <a:latin typeface="Roboto" panose="02000000000000000000" pitchFamily="2" charset="0"/>
              </a:rPr>
              <a:t> complying with </a:t>
            </a:r>
            <a:r>
              <a:rPr lang="en-US" b="0" i="0" u="sng" dirty="0">
                <a:solidFill>
                  <a:srgbClr val="0B5940"/>
                </a:solidFill>
                <a:effectLst/>
                <a:latin typeface="Roboto" panose="02000000000000000000" pitchFamily="2" charset="0"/>
                <a:hlinkClick r:id="rId2"/>
              </a:rPr>
              <a:t>Section 1104</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Interior exit stairways</a:t>
            </a:r>
            <a:r>
              <a:rPr lang="en-US" b="1" i="0" dirty="0">
                <a:effectLst/>
                <a:latin typeface="Roboto" panose="02000000000000000000" pitchFamily="2" charset="0"/>
              </a:rPr>
              <a:t> </a:t>
            </a:r>
            <a:r>
              <a:rPr lang="en-US" b="0" i="0" dirty="0">
                <a:effectLst/>
                <a:latin typeface="Roboto" panose="02000000000000000000" pitchFamily="2" charset="0"/>
              </a:rPr>
              <a:t>complying with </a:t>
            </a:r>
            <a:r>
              <a:rPr lang="en-US" b="0" i="0" u="sng" dirty="0">
                <a:solidFill>
                  <a:srgbClr val="0B5940"/>
                </a:solidFill>
                <a:effectLst/>
                <a:latin typeface="Roboto" panose="02000000000000000000" pitchFamily="2" charset="0"/>
                <a:hlinkClick r:id="rId3"/>
              </a:rPr>
              <a:t>Sections 1009.3</a:t>
            </a:r>
            <a:r>
              <a:rPr lang="en-US" b="0" i="0" dirty="0">
                <a:effectLst/>
                <a:latin typeface="Roboto" panose="02000000000000000000" pitchFamily="2" charset="0"/>
              </a:rPr>
              <a:t> and </a:t>
            </a:r>
            <a:r>
              <a:rPr lang="en-US" b="0" i="0" u="sng" dirty="0">
                <a:solidFill>
                  <a:srgbClr val="0B5940"/>
                </a:solidFill>
                <a:effectLst/>
                <a:latin typeface="Roboto" panose="02000000000000000000" pitchFamily="2" charset="0"/>
                <a:hlinkClick r:id="rId4"/>
              </a:rPr>
              <a:t>1023</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Exit access stairways</a:t>
            </a:r>
            <a:r>
              <a:rPr lang="en-US" b="1" i="0" dirty="0">
                <a:effectLst/>
                <a:latin typeface="Roboto" panose="02000000000000000000" pitchFamily="2" charset="0"/>
              </a:rPr>
              <a:t> </a:t>
            </a:r>
            <a:r>
              <a:rPr lang="en-US" b="0" i="0" dirty="0">
                <a:effectLst/>
                <a:latin typeface="Roboto" panose="02000000000000000000" pitchFamily="2" charset="0"/>
              </a:rPr>
              <a:t>complying with </a:t>
            </a:r>
            <a:r>
              <a:rPr lang="en-US" b="0" i="0" u="sng" dirty="0">
                <a:solidFill>
                  <a:srgbClr val="0B5940"/>
                </a:solidFill>
                <a:effectLst/>
                <a:latin typeface="Roboto" panose="02000000000000000000" pitchFamily="2" charset="0"/>
                <a:hlinkClick r:id="rId3"/>
              </a:rPr>
              <a:t>Sections 1009.3</a:t>
            </a:r>
            <a:r>
              <a:rPr lang="en-US" b="0" i="0" dirty="0">
                <a:effectLst/>
                <a:latin typeface="Roboto" panose="02000000000000000000" pitchFamily="2" charset="0"/>
              </a:rPr>
              <a:t> and </a:t>
            </a:r>
            <a:r>
              <a:rPr lang="en-US" b="0" i="0" u="sng" dirty="0">
                <a:solidFill>
                  <a:srgbClr val="0B5940"/>
                </a:solidFill>
                <a:effectLst/>
                <a:latin typeface="Roboto" panose="02000000000000000000" pitchFamily="2" charset="0"/>
                <a:hlinkClick r:id="rId5"/>
              </a:rPr>
              <a:t>1019.3</a:t>
            </a:r>
            <a:r>
              <a:rPr lang="en-US" b="0" i="0" dirty="0">
                <a:effectLst/>
                <a:latin typeface="Roboto" panose="02000000000000000000" pitchFamily="2" charset="0"/>
              </a:rPr>
              <a:t> or </a:t>
            </a:r>
            <a:r>
              <a:rPr lang="en-US" b="0" i="0" u="sng" dirty="0">
                <a:solidFill>
                  <a:srgbClr val="0B5940"/>
                </a:solidFill>
                <a:effectLst/>
                <a:latin typeface="Roboto" panose="02000000000000000000" pitchFamily="2" charset="0"/>
                <a:hlinkClick r:id="rId6"/>
              </a:rPr>
              <a:t>1019.4</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Exterior exit stairways</a:t>
            </a:r>
            <a:r>
              <a:rPr lang="en-US" b="1" i="0" dirty="0">
                <a:effectLst/>
                <a:latin typeface="Roboto" panose="02000000000000000000" pitchFamily="2" charset="0"/>
              </a:rPr>
              <a:t> </a:t>
            </a:r>
            <a:r>
              <a:rPr lang="en-US" b="0" i="0" dirty="0">
                <a:effectLst/>
                <a:latin typeface="Roboto" panose="02000000000000000000" pitchFamily="2" charset="0"/>
              </a:rPr>
              <a:t>complying with </a:t>
            </a:r>
            <a:r>
              <a:rPr lang="en-US" b="0" i="0" u="sng" dirty="0">
                <a:solidFill>
                  <a:srgbClr val="0B5940"/>
                </a:solidFill>
                <a:effectLst/>
                <a:latin typeface="Roboto" panose="02000000000000000000" pitchFamily="2" charset="0"/>
                <a:hlinkClick r:id="rId3"/>
              </a:rPr>
              <a:t>Sections 1009.3</a:t>
            </a:r>
            <a:r>
              <a:rPr lang="en-US" b="0" i="0" dirty="0">
                <a:effectLst/>
                <a:latin typeface="Roboto" panose="02000000000000000000" pitchFamily="2" charset="0"/>
              </a:rPr>
              <a:t> and </a:t>
            </a:r>
            <a:r>
              <a:rPr lang="en-US" b="0" i="0" u="sng" dirty="0">
                <a:solidFill>
                  <a:srgbClr val="0B5940"/>
                </a:solidFill>
                <a:effectLst/>
                <a:latin typeface="Roboto" panose="02000000000000000000" pitchFamily="2" charset="0"/>
                <a:hlinkClick r:id="rId7"/>
              </a:rPr>
              <a:t>1027</a:t>
            </a:r>
            <a:r>
              <a:rPr lang="en-US" b="0" i="0" dirty="0">
                <a:effectLst/>
                <a:latin typeface="Roboto" panose="02000000000000000000" pitchFamily="2" charset="0"/>
              </a:rPr>
              <a:t> and serving levels other than the </a:t>
            </a:r>
            <a:r>
              <a:rPr lang="en-US" b="0" i="1" dirty="0">
                <a:effectLst/>
                <a:latin typeface="Roboto" panose="02000000000000000000" pitchFamily="2" charset="0"/>
              </a:rPr>
              <a:t>level of exit discharge</a:t>
            </a:r>
            <a:r>
              <a:rPr lang="en-US" b="0" i="0" dirty="0">
                <a:effectLst/>
                <a:latin typeface="Roboto" panose="02000000000000000000" pitchFamily="2" charset="0"/>
              </a:rPr>
              <a:t>.</a:t>
            </a:r>
          </a:p>
          <a:p>
            <a:pPr algn="just">
              <a:buFont typeface="+mj-lt"/>
              <a:buAutoNum type="arabicPeriod"/>
            </a:pPr>
            <a:r>
              <a:rPr lang="en-US" b="1" i="0" dirty="0">
                <a:effectLst/>
                <a:latin typeface="Roboto" panose="02000000000000000000" pitchFamily="2" charset="0"/>
              </a:rPr>
              <a:t>Elevators</a:t>
            </a:r>
            <a:r>
              <a:rPr lang="en-US" b="0" i="0" dirty="0">
                <a:effectLst/>
                <a:latin typeface="Roboto" panose="02000000000000000000" pitchFamily="2" charset="0"/>
              </a:rPr>
              <a:t> complying with </a:t>
            </a:r>
            <a:r>
              <a:rPr lang="en-US" b="0" i="0" u="sng" dirty="0">
                <a:solidFill>
                  <a:srgbClr val="0B5940"/>
                </a:solidFill>
                <a:effectLst/>
                <a:latin typeface="Roboto" panose="02000000000000000000" pitchFamily="2" charset="0"/>
                <a:hlinkClick r:id="rId8"/>
              </a:rPr>
              <a:t>Section 1009.4</a:t>
            </a:r>
            <a:r>
              <a:rPr lang="en-US" b="0" i="0" dirty="0">
                <a:effectLst/>
                <a:latin typeface="Roboto" panose="02000000000000000000" pitchFamily="2" charset="0"/>
              </a:rPr>
              <a:t>.</a:t>
            </a:r>
          </a:p>
          <a:p>
            <a:pPr algn="just">
              <a:buFont typeface="+mj-lt"/>
              <a:buAutoNum type="arabicPeriod"/>
            </a:pPr>
            <a:r>
              <a:rPr lang="en-US" b="0" i="0" dirty="0">
                <a:effectLst/>
                <a:latin typeface="Roboto" panose="02000000000000000000" pitchFamily="2" charset="0"/>
              </a:rPr>
              <a:t>Platform lifts complying with </a:t>
            </a:r>
            <a:r>
              <a:rPr lang="en-US" b="0" i="0" u="sng" dirty="0">
                <a:solidFill>
                  <a:srgbClr val="0B5940"/>
                </a:solidFill>
                <a:effectLst/>
                <a:latin typeface="Roboto" panose="02000000000000000000" pitchFamily="2" charset="0"/>
                <a:hlinkClick r:id="rId9"/>
              </a:rPr>
              <a:t>Section 1009.5</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Horizontal exits</a:t>
            </a:r>
            <a:r>
              <a:rPr lang="en-US" b="1" i="0" dirty="0">
                <a:effectLst/>
                <a:latin typeface="Roboto" panose="02000000000000000000" pitchFamily="2" charset="0"/>
              </a:rPr>
              <a:t> </a:t>
            </a:r>
            <a:r>
              <a:rPr lang="en-US" b="0" i="0" dirty="0">
                <a:effectLst/>
                <a:latin typeface="Roboto" panose="02000000000000000000" pitchFamily="2" charset="0"/>
              </a:rPr>
              <a:t>complying with </a:t>
            </a:r>
            <a:r>
              <a:rPr lang="en-US" b="0" i="0" u="sng" dirty="0">
                <a:solidFill>
                  <a:srgbClr val="0B5940"/>
                </a:solidFill>
                <a:effectLst/>
                <a:latin typeface="Roboto" panose="02000000000000000000" pitchFamily="2" charset="0"/>
                <a:hlinkClick r:id="rId10"/>
              </a:rPr>
              <a:t>Section 1026</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Ramps</a:t>
            </a:r>
            <a:r>
              <a:rPr lang="en-US" b="0" i="0" dirty="0">
                <a:effectLst/>
                <a:latin typeface="Roboto" panose="02000000000000000000" pitchFamily="2" charset="0"/>
              </a:rPr>
              <a:t> complying with </a:t>
            </a:r>
            <a:r>
              <a:rPr lang="en-US" b="0" i="0" u="sng" dirty="0">
                <a:solidFill>
                  <a:srgbClr val="0B5940"/>
                </a:solidFill>
                <a:effectLst/>
                <a:latin typeface="Roboto" panose="02000000000000000000" pitchFamily="2" charset="0"/>
                <a:hlinkClick r:id="rId11"/>
              </a:rPr>
              <a:t>Section 1012</a:t>
            </a:r>
            <a:r>
              <a:rPr lang="en-US" b="0" i="0" dirty="0">
                <a:effectLst/>
                <a:latin typeface="Roboto" panose="02000000000000000000" pitchFamily="2" charset="0"/>
              </a:rPr>
              <a:t>.</a:t>
            </a:r>
          </a:p>
          <a:p>
            <a:pPr algn="just">
              <a:buFont typeface="+mj-lt"/>
              <a:buAutoNum type="arabicPeriod"/>
            </a:pPr>
            <a:r>
              <a:rPr lang="en-US" b="1" i="1" dirty="0">
                <a:effectLst/>
                <a:latin typeface="Roboto" panose="02000000000000000000" pitchFamily="2" charset="0"/>
              </a:rPr>
              <a:t>Areas of refuge</a:t>
            </a:r>
            <a:r>
              <a:rPr lang="en-US" b="1" i="0" dirty="0">
                <a:effectLst/>
                <a:latin typeface="Roboto" panose="02000000000000000000" pitchFamily="2" charset="0"/>
              </a:rPr>
              <a:t> </a:t>
            </a:r>
            <a:r>
              <a:rPr lang="en-US" b="0" i="0" dirty="0">
                <a:effectLst/>
                <a:latin typeface="Roboto" panose="02000000000000000000" pitchFamily="2" charset="0"/>
              </a:rPr>
              <a:t>complying with </a:t>
            </a:r>
            <a:r>
              <a:rPr lang="en-US" b="0" i="0" u="sng" dirty="0">
                <a:solidFill>
                  <a:srgbClr val="0B5940"/>
                </a:solidFill>
                <a:effectLst/>
                <a:latin typeface="Roboto" panose="02000000000000000000" pitchFamily="2" charset="0"/>
                <a:hlinkClick r:id="rId12"/>
              </a:rPr>
              <a:t>Section 1009.6</a:t>
            </a:r>
            <a:r>
              <a:rPr lang="en-US" b="0" i="0" dirty="0">
                <a:effectLst/>
                <a:latin typeface="Roboto" panose="02000000000000000000" pitchFamily="2" charset="0"/>
              </a:rPr>
              <a:t>.</a:t>
            </a:r>
          </a:p>
          <a:p>
            <a:pPr algn="just">
              <a:buFont typeface="+mj-lt"/>
              <a:buAutoNum type="arabicPeriod"/>
            </a:pPr>
            <a:r>
              <a:rPr lang="en-US" b="0" i="0" dirty="0">
                <a:effectLst/>
                <a:latin typeface="Roboto" panose="02000000000000000000" pitchFamily="2" charset="0"/>
              </a:rPr>
              <a:t>Exterior areas for assisted rescue complying with </a:t>
            </a:r>
            <a:r>
              <a:rPr lang="en-US" b="0" i="0" u="sng" dirty="0">
                <a:solidFill>
                  <a:srgbClr val="0B5940"/>
                </a:solidFill>
                <a:effectLst/>
                <a:latin typeface="Roboto" panose="02000000000000000000" pitchFamily="2" charset="0"/>
                <a:hlinkClick r:id="rId13"/>
              </a:rPr>
              <a:t>Section 1009.7</a:t>
            </a:r>
            <a:r>
              <a:rPr lang="en-US" b="0" i="0" dirty="0">
                <a:effectLst/>
                <a:latin typeface="Roboto" panose="02000000000000000000" pitchFamily="2" charset="0"/>
              </a:rPr>
              <a:t> serving exits at the </a:t>
            </a:r>
            <a:r>
              <a:rPr lang="en-US" b="0" i="1" dirty="0">
                <a:effectLst/>
                <a:latin typeface="Roboto" panose="02000000000000000000" pitchFamily="2" charset="0"/>
              </a:rPr>
              <a:t>level of exit discharge</a:t>
            </a:r>
            <a:r>
              <a:rPr lang="en-US" b="0" i="0" dirty="0">
                <a:effectLst/>
                <a:latin typeface="Roboto" panose="02000000000000000000" pitchFamily="2" charset="0"/>
              </a:rPr>
              <a:t>.</a:t>
            </a:r>
          </a:p>
          <a:p>
            <a:pPr marL="0" indent="0">
              <a:buNone/>
            </a:pP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IBC SECTION 1009</a:t>
            </a:r>
          </a:p>
        </p:txBody>
      </p:sp>
    </p:spTree>
    <p:extLst>
      <p:ext uri="{BB962C8B-B14F-4D97-AF65-F5344CB8AC3E}">
        <p14:creationId xmlns:p14="http://schemas.microsoft.com/office/powerpoint/2010/main" val="20900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838200" y="1387475"/>
            <a:ext cx="6667500" cy="1895221"/>
          </a:xfrm>
        </p:spPr>
        <p:txBody>
          <a:bodyPr>
            <a:normAutofit/>
          </a:bodyPr>
          <a:lstStyle/>
          <a:p>
            <a:r>
              <a:rPr lang="en-US" sz="2400" i="1" dirty="0">
                <a:solidFill>
                  <a:srgbClr val="111111"/>
                </a:solidFill>
                <a:latin typeface="Roboto" panose="02000000000000000000" pitchFamily="2" charset="0"/>
              </a:rPr>
              <a:t>“A continuous, unobstructed path that complies with </a:t>
            </a:r>
            <a:r>
              <a:rPr lang="en-US" sz="2400" i="1" dirty="0">
                <a:solidFill>
                  <a:srgbClr val="111111"/>
                </a:solidFill>
                <a:latin typeface="Roboto" panose="02000000000000000000" pitchFamily="2" charset="0"/>
                <a:hlinkClick r:id="rId2">
                  <a:extLst>
                    <a:ext uri="{A12FA001-AC4F-418D-AE19-62706E023703}">
                      <ahyp:hlinkClr xmlns:ahyp="http://schemas.microsoft.com/office/drawing/2018/hyperlinkcolor" val="tx"/>
                    </a:ext>
                  </a:extLst>
                </a:hlinkClick>
              </a:rPr>
              <a:t>Chapter 11</a:t>
            </a:r>
            <a:r>
              <a:rPr lang="en-US" sz="2400" i="1" dirty="0">
                <a:solidFill>
                  <a:srgbClr val="111111"/>
                </a:solidFill>
                <a:latin typeface="Roboto" panose="02000000000000000000" pitchFamily="2" charset="0"/>
              </a:rPr>
              <a:t>”.</a:t>
            </a:r>
          </a:p>
          <a:p>
            <a:r>
              <a:rPr lang="en-US" sz="2400" i="1" dirty="0">
                <a:solidFill>
                  <a:srgbClr val="111111"/>
                </a:solidFill>
                <a:latin typeface="Roboto" panose="02000000000000000000" pitchFamily="2" charset="0"/>
              </a:rPr>
              <a:t>Is this an accessible route?</a:t>
            </a:r>
          </a:p>
          <a:p>
            <a:r>
              <a:rPr lang="en-US" sz="2400" i="1" dirty="0">
                <a:solidFill>
                  <a:srgbClr val="111111"/>
                </a:solidFill>
                <a:latin typeface="Roboto" panose="02000000000000000000" pitchFamily="2" charset="0"/>
              </a:rPr>
              <a:t>Examples</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1. ACCESSIBLE ROUTES</a:t>
            </a:r>
          </a:p>
        </p:txBody>
      </p:sp>
      <p:pic>
        <p:nvPicPr>
          <p:cNvPr id="6" name="Picture 5">
            <a:extLst>
              <a:ext uri="{FF2B5EF4-FFF2-40B4-BE49-F238E27FC236}">
                <a16:creationId xmlns:a16="http://schemas.microsoft.com/office/drawing/2014/main" id="{B1871D8B-7E71-6FB1-9624-5045F62FF343}"/>
              </a:ext>
            </a:extLst>
          </p:cNvPr>
          <p:cNvPicPr>
            <a:picLocks noChangeAspect="1"/>
          </p:cNvPicPr>
          <p:nvPr/>
        </p:nvPicPr>
        <p:blipFill>
          <a:blip r:embed="rId3"/>
          <a:stretch>
            <a:fillRect/>
          </a:stretch>
        </p:blipFill>
        <p:spPr>
          <a:xfrm>
            <a:off x="7381875" y="438150"/>
            <a:ext cx="4672242" cy="5981700"/>
          </a:xfrm>
          <a:prstGeom prst="rect">
            <a:avLst/>
          </a:prstGeom>
        </p:spPr>
      </p:pic>
      <p:sp>
        <p:nvSpPr>
          <p:cNvPr id="10" name="Content Placeholder 4">
            <a:extLst>
              <a:ext uri="{FF2B5EF4-FFF2-40B4-BE49-F238E27FC236}">
                <a16:creationId xmlns:a16="http://schemas.microsoft.com/office/drawing/2014/main" id="{63AA3503-9C22-69C0-A42D-D53A817BA758}"/>
              </a:ext>
            </a:extLst>
          </p:cNvPr>
          <p:cNvSpPr txBox="1">
            <a:spLocks/>
          </p:cNvSpPr>
          <p:nvPr/>
        </p:nvSpPr>
        <p:spPr>
          <a:xfrm>
            <a:off x="1190625" y="3101975"/>
            <a:ext cx="6667500"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111111"/>
              </a:solidFill>
              <a:latin typeface="Roboto" panose="02000000000000000000" pitchFamily="2" charset="0"/>
            </a:endParaRPr>
          </a:p>
        </p:txBody>
      </p:sp>
      <p:pic>
        <p:nvPicPr>
          <p:cNvPr id="1026" name="Picture 2" descr="Accessible Design | Diversity in Design | moss Design">
            <a:extLst>
              <a:ext uri="{FF2B5EF4-FFF2-40B4-BE49-F238E27FC236}">
                <a16:creationId xmlns:a16="http://schemas.microsoft.com/office/drawing/2014/main" id="{7260C9F0-6A1F-5BC9-17F3-E9BDCF47F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565" y="3390478"/>
            <a:ext cx="6044946" cy="302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CC4353A-97EA-0222-C94D-1DFCF6DC095D}"/>
              </a:ext>
            </a:extLst>
          </p:cNvPr>
          <p:cNvPicPr>
            <a:picLocks noChangeAspect="1"/>
          </p:cNvPicPr>
          <p:nvPr/>
        </p:nvPicPr>
        <p:blipFill>
          <a:blip r:embed="rId2"/>
          <a:stretch>
            <a:fillRect/>
          </a:stretch>
        </p:blipFill>
        <p:spPr>
          <a:xfrm>
            <a:off x="5422851" y="3386135"/>
            <a:ext cx="3714750" cy="3295650"/>
          </a:xfrm>
          <a:prstGeom prst="rect">
            <a:avLst/>
          </a:prstGeom>
        </p:spPr>
      </p:pic>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617469" y="1428590"/>
            <a:ext cx="7469255" cy="947496"/>
          </a:xfrm>
        </p:spPr>
        <p:txBody>
          <a:bodyPr>
            <a:normAutofit fontScale="92500" lnSpcReduction="20000"/>
          </a:bodyPr>
          <a:lstStyle/>
          <a:p>
            <a:r>
              <a:rPr lang="en-US" sz="1600" i="1" dirty="0">
                <a:solidFill>
                  <a:srgbClr val="111111"/>
                </a:solidFill>
                <a:latin typeface="Roboto" panose="02000000000000000000" pitchFamily="2" charset="0"/>
              </a:rPr>
              <a:t>“An exit component that serves to meet one or more means of egress design requirements, such as </a:t>
            </a:r>
            <a:r>
              <a:rPr lang="en-US" sz="1600" b="1" i="1" dirty="0">
                <a:solidFill>
                  <a:srgbClr val="111111"/>
                </a:solidFill>
                <a:latin typeface="Roboto" panose="02000000000000000000" pitchFamily="2" charset="0"/>
              </a:rPr>
              <a:t>required number of exits or exit access travel distance </a:t>
            </a:r>
            <a:r>
              <a:rPr lang="en-US" sz="1600" i="1" dirty="0">
                <a:solidFill>
                  <a:srgbClr val="111111"/>
                </a:solidFill>
                <a:latin typeface="Roboto" panose="02000000000000000000" pitchFamily="2" charset="0"/>
              </a:rPr>
              <a:t>and provides for a protected path of egress travel to the exit discharge or public way.”</a:t>
            </a:r>
          </a:p>
          <a:p>
            <a:r>
              <a:rPr lang="en-US" sz="1600" b="1" i="1" dirty="0">
                <a:solidFill>
                  <a:srgbClr val="111111"/>
                </a:solidFill>
                <a:latin typeface="Roboto" panose="02000000000000000000" pitchFamily="2" charset="0"/>
              </a:rPr>
              <a:t>1023</a:t>
            </a:r>
            <a:r>
              <a:rPr lang="en-US" sz="1600" i="1" dirty="0">
                <a:solidFill>
                  <a:srgbClr val="111111"/>
                </a:solidFill>
                <a:latin typeface="Roboto" panose="02000000000000000000" pitchFamily="2" charset="0"/>
              </a:rPr>
              <a:t> Required to be enclosed.</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lstStyle/>
          <a:p>
            <a:r>
              <a:rPr lang="en-US" dirty="0"/>
              <a:t>2. INTERIOR EXIT STAIRWAYS</a:t>
            </a:r>
          </a:p>
        </p:txBody>
      </p:sp>
      <p:sp>
        <p:nvSpPr>
          <p:cNvPr id="10" name="Content Placeholder 4">
            <a:extLst>
              <a:ext uri="{FF2B5EF4-FFF2-40B4-BE49-F238E27FC236}">
                <a16:creationId xmlns:a16="http://schemas.microsoft.com/office/drawing/2014/main" id="{63AA3503-9C22-69C0-A42D-D53A817BA758}"/>
              </a:ext>
            </a:extLst>
          </p:cNvPr>
          <p:cNvSpPr txBox="1">
            <a:spLocks/>
          </p:cNvSpPr>
          <p:nvPr/>
        </p:nvSpPr>
        <p:spPr>
          <a:xfrm>
            <a:off x="1190625" y="3101975"/>
            <a:ext cx="6667500"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111111"/>
              </a:solidFill>
              <a:latin typeface="Roboto" panose="02000000000000000000" pitchFamily="2" charset="0"/>
            </a:endParaRPr>
          </a:p>
        </p:txBody>
      </p:sp>
      <p:pic>
        <p:nvPicPr>
          <p:cNvPr id="5122" name="Picture 2" descr="2015 IBC Exit Systems">
            <a:extLst>
              <a:ext uri="{FF2B5EF4-FFF2-40B4-BE49-F238E27FC236}">
                <a16:creationId xmlns:a16="http://schemas.microsoft.com/office/drawing/2014/main" id="{8BD37F5B-EB41-EA96-0AC3-893515A3D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3024245"/>
            <a:ext cx="3356262" cy="18097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4">
            <a:extLst>
              <a:ext uri="{FF2B5EF4-FFF2-40B4-BE49-F238E27FC236}">
                <a16:creationId xmlns:a16="http://schemas.microsoft.com/office/drawing/2014/main" id="{C9145543-B078-18C5-F136-C60C5C41C4B7}"/>
              </a:ext>
            </a:extLst>
          </p:cNvPr>
          <p:cNvSpPr txBox="1">
            <a:spLocks/>
          </p:cNvSpPr>
          <p:nvPr/>
        </p:nvSpPr>
        <p:spPr>
          <a:xfrm>
            <a:off x="599095" y="6227317"/>
            <a:ext cx="4312681" cy="723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rgbClr val="111111"/>
                </a:solidFill>
                <a:latin typeface="Roboto" panose="02000000000000000000" pitchFamily="2" charset="0"/>
              </a:rPr>
              <a:t>Refer to IBC Section 1023 &amp; 1028</a:t>
            </a:r>
          </a:p>
        </p:txBody>
      </p:sp>
      <p:sp>
        <p:nvSpPr>
          <p:cNvPr id="3" name="Content Placeholder 4">
            <a:extLst>
              <a:ext uri="{FF2B5EF4-FFF2-40B4-BE49-F238E27FC236}">
                <a16:creationId xmlns:a16="http://schemas.microsoft.com/office/drawing/2014/main" id="{2AE30E58-8E50-B0B7-31F2-AEB1DB0D55C4}"/>
              </a:ext>
            </a:extLst>
          </p:cNvPr>
          <p:cNvSpPr txBox="1">
            <a:spLocks/>
          </p:cNvSpPr>
          <p:nvPr/>
        </p:nvSpPr>
        <p:spPr>
          <a:xfrm>
            <a:off x="617469" y="2495357"/>
            <a:ext cx="5627883" cy="6479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111111"/>
                </a:solidFill>
                <a:latin typeface="Roboto" panose="02000000000000000000" pitchFamily="2" charset="0"/>
              </a:rPr>
              <a:t>1024 Exit passageways </a:t>
            </a:r>
            <a:r>
              <a:rPr lang="en-US" sz="1600" dirty="0">
                <a:solidFill>
                  <a:srgbClr val="111111"/>
                </a:solidFill>
                <a:latin typeface="Roboto" panose="02000000000000000000" pitchFamily="2" charset="0"/>
              </a:rPr>
              <a:t>are considered an </a:t>
            </a:r>
            <a:r>
              <a:rPr lang="en-US" sz="1600" u="sng" dirty="0">
                <a:solidFill>
                  <a:srgbClr val="111111"/>
                </a:solidFill>
                <a:latin typeface="Roboto" panose="02000000000000000000" pitchFamily="2" charset="0"/>
              </a:rPr>
              <a:t>extension of the exit enclosure</a:t>
            </a:r>
            <a:r>
              <a:rPr lang="en-US" sz="1600" dirty="0">
                <a:solidFill>
                  <a:srgbClr val="111111"/>
                </a:solidFill>
                <a:latin typeface="Roboto" panose="02000000000000000000" pitchFamily="2" charset="0"/>
              </a:rPr>
              <a:t>. Used as </a:t>
            </a:r>
            <a:r>
              <a:rPr lang="en-US" sz="1600" i="1" dirty="0">
                <a:solidFill>
                  <a:srgbClr val="111111"/>
                </a:solidFill>
                <a:latin typeface="Roboto" panose="02000000000000000000" pitchFamily="2" charset="0"/>
              </a:rPr>
              <a:t>means of egress </a:t>
            </a:r>
            <a:r>
              <a:rPr lang="en-US" sz="1600" dirty="0">
                <a:solidFill>
                  <a:srgbClr val="111111"/>
                </a:solidFill>
                <a:latin typeface="Roboto" panose="02000000000000000000" pitchFamily="2" charset="0"/>
              </a:rPr>
              <a:t>and </a:t>
            </a:r>
            <a:r>
              <a:rPr lang="en-US" sz="1600" i="1" dirty="0">
                <a:solidFill>
                  <a:srgbClr val="111111"/>
                </a:solidFill>
                <a:latin typeface="Roboto" panose="02000000000000000000" pitchFamily="2" charset="0"/>
              </a:rPr>
              <a:t>circulation path</a:t>
            </a: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p:txBody>
      </p:sp>
      <p:sp>
        <p:nvSpPr>
          <p:cNvPr id="6" name="TextBox 5">
            <a:extLst>
              <a:ext uri="{FF2B5EF4-FFF2-40B4-BE49-F238E27FC236}">
                <a16:creationId xmlns:a16="http://schemas.microsoft.com/office/drawing/2014/main" id="{6598E6EA-7FD0-F6BB-1BE0-E16E51B4BE3B}"/>
              </a:ext>
            </a:extLst>
          </p:cNvPr>
          <p:cNvSpPr txBox="1"/>
          <p:nvPr/>
        </p:nvSpPr>
        <p:spPr>
          <a:xfrm>
            <a:off x="617469" y="4545341"/>
            <a:ext cx="5060955" cy="1569660"/>
          </a:xfrm>
          <a:prstGeom prst="rect">
            <a:avLst/>
          </a:prstGeom>
          <a:noFill/>
        </p:spPr>
        <p:txBody>
          <a:bodyPr wrap="square">
            <a:spAutoFit/>
          </a:bodyPr>
          <a:lstStyle/>
          <a:p>
            <a:endParaRPr lang="en-US" sz="1600" dirty="0">
              <a:solidFill>
                <a:srgbClr val="111111"/>
              </a:solidFill>
              <a:latin typeface="Roboto" panose="02000000000000000000" pitchFamily="2" charset="0"/>
            </a:endParaRPr>
          </a:p>
          <a:p>
            <a:r>
              <a:rPr lang="en-US" sz="1600" b="1" dirty="0">
                <a:solidFill>
                  <a:srgbClr val="111111"/>
                </a:solidFill>
                <a:latin typeface="Roboto" panose="02000000000000000000" pitchFamily="2" charset="0"/>
              </a:rPr>
              <a:t>1028.1 Exception 1.1 </a:t>
            </a:r>
            <a:r>
              <a:rPr lang="en-US" sz="1600" dirty="0">
                <a:solidFill>
                  <a:srgbClr val="111111"/>
                </a:solidFill>
                <a:latin typeface="Roboto" panose="02000000000000000000" pitchFamily="2" charset="0"/>
              </a:rPr>
              <a:t>Discharge of interior exit stairways and ramps shall be provided with </a:t>
            </a:r>
            <a:r>
              <a:rPr lang="en-US" sz="1600" b="1" dirty="0">
                <a:solidFill>
                  <a:srgbClr val="111111"/>
                </a:solidFill>
                <a:latin typeface="Roboto" panose="02000000000000000000" pitchFamily="2" charset="0"/>
              </a:rPr>
              <a:t>a free and unobstructed path of travel</a:t>
            </a:r>
            <a:r>
              <a:rPr lang="en-US" sz="1600" dirty="0">
                <a:solidFill>
                  <a:srgbClr val="111111"/>
                </a:solidFill>
                <a:latin typeface="Roboto" panose="02000000000000000000" pitchFamily="2" charset="0"/>
              </a:rPr>
              <a:t> to an </a:t>
            </a:r>
            <a:r>
              <a:rPr lang="en-US" sz="1600" u="sng" dirty="0">
                <a:solidFill>
                  <a:srgbClr val="111111"/>
                </a:solidFill>
                <a:latin typeface="Roboto" panose="02000000000000000000" pitchFamily="2" charset="0"/>
              </a:rPr>
              <a:t>exterior exit door </a:t>
            </a:r>
            <a:r>
              <a:rPr lang="en-US" sz="1600" dirty="0">
                <a:solidFill>
                  <a:srgbClr val="111111"/>
                </a:solidFill>
                <a:latin typeface="Roboto" panose="02000000000000000000" pitchFamily="2" charset="0"/>
              </a:rPr>
              <a:t>and such exit readily visible and identifiable from the point of termination of the enclosure </a:t>
            </a:r>
          </a:p>
        </p:txBody>
      </p:sp>
      <p:pic>
        <p:nvPicPr>
          <p:cNvPr id="13" name="Picture 12">
            <a:extLst>
              <a:ext uri="{FF2B5EF4-FFF2-40B4-BE49-F238E27FC236}">
                <a16:creationId xmlns:a16="http://schemas.microsoft.com/office/drawing/2014/main" id="{EA78C463-41B5-6A5F-B8FA-01C33572317D}"/>
              </a:ext>
            </a:extLst>
          </p:cNvPr>
          <p:cNvPicPr>
            <a:picLocks noChangeAspect="1"/>
          </p:cNvPicPr>
          <p:nvPr/>
        </p:nvPicPr>
        <p:blipFill>
          <a:blip r:embed="rId4"/>
          <a:stretch>
            <a:fillRect/>
          </a:stretch>
        </p:blipFill>
        <p:spPr>
          <a:xfrm>
            <a:off x="8431280" y="247650"/>
            <a:ext cx="3267075" cy="3181350"/>
          </a:xfrm>
          <a:prstGeom prst="rect">
            <a:avLst/>
          </a:prstGeom>
        </p:spPr>
      </p:pic>
      <p:sp>
        <p:nvSpPr>
          <p:cNvPr id="16" name="Content Placeholder 4">
            <a:extLst>
              <a:ext uri="{FF2B5EF4-FFF2-40B4-BE49-F238E27FC236}">
                <a16:creationId xmlns:a16="http://schemas.microsoft.com/office/drawing/2014/main" id="{DFD03A9D-4E45-531D-8120-A1B2F2E6AE62}"/>
              </a:ext>
            </a:extLst>
          </p:cNvPr>
          <p:cNvSpPr txBox="1">
            <a:spLocks/>
          </p:cNvSpPr>
          <p:nvPr/>
        </p:nvSpPr>
        <p:spPr>
          <a:xfrm>
            <a:off x="9007566" y="3713159"/>
            <a:ext cx="2820824" cy="23744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solidFill>
                  <a:srgbClr val="111111"/>
                </a:solidFill>
                <a:latin typeface="Roboto" panose="02000000000000000000" pitchFamily="2" charset="0"/>
              </a:rPr>
              <a:t>Considerations</a:t>
            </a:r>
            <a:r>
              <a:rPr lang="en-US" sz="1700" dirty="0">
                <a:solidFill>
                  <a:srgbClr val="111111"/>
                </a:solidFill>
                <a:latin typeface="Roboto" panose="02000000000000000000" pitchFamily="2" charset="0"/>
              </a:rPr>
              <a:t>:</a:t>
            </a:r>
          </a:p>
          <a:p>
            <a:r>
              <a:rPr lang="en-US" sz="1600" b="1" u="sng" dirty="0">
                <a:solidFill>
                  <a:srgbClr val="111111"/>
                </a:solidFill>
                <a:latin typeface="Roboto" panose="02000000000000000000" pitchFamily="2" charset="0"/>
              </a:rPr>
              <a:t>1023.2 </a:t>
            </a:r>
            <a:r>
              <a:rPr lang="en-US" sz="1600" u="sng" dirty="0">
                <a:solidFill>
                  <a:srgbClr val="111111"/>
                </a:solidFill>
                <a:latin typeface="Roboto" panose="02000000000000000000" pitchFamily="2" charset="0"/>
              </a:rPr>
              <a:t> 2-Hr Fire rating min. when connecting 4-Stories</a:t>
            </a:r>
          </a:p>
          <a:p>
            <a:r>
              <a:rPr lang="en-US" sz="1600" b="1" u="sng" dirty="0">
                <a:solidFill>
                  <a:srgbClr val="111111"/>
                </a:solidFill>
                <a:latin typeface="Roboto" panose="02000000000000000000" pitchFamily="2" charset="0"/>
              </a:rPr>
              <a:t>1023.2 </a:t>
            </a:r>
            <a:r>
              <a:rPr lang="en-US" sz="1600" u="sng" dirty="0">
                <a:solidFill>
                  <a:srgbClr val="111111"/>
                </a:solidFill>
                <a:latin typeface="Roboto" panose="02000000000000000000" pitchFamily="2" charset="0"/>
              </a:rPr>
              <a:t> 2-Hr Fire rating min. when connecting 3 or less stories</a:t>
            </a:r>
          </a:p>
          <a:p>
            <a:r>
              <a:rPr lang="en-US" sz="1600" u="sng" dirty="0">
                <a:solidFill>
                  <a:srgbClr val="111111"/>
                </a:solidFill>
                <a:latin typeface="Roboto" panose="02000000000000000000" pitchFamily="2" charset="0"/>
              </a:rPr>
              <a:t>Opening protectives</a:t>
            </a:r>
          </a:p>
          <a:p>
            <a:r>
              <a:rPr lang="en-US" sz="1600" u="sng" dirty="0">
                <a:solidFill>
                  <a:srgbClr val="111111"/>
                </a:solidFill>
                <a:latin typeface="Roboto" panose="02000000000000000000" pitchFamily="2" charset="0"/>
              </a:rPr>
              <a:t>Travel distance</a:t>
            </a:r>
          </a:p>
          <a:p>
            <a:r>
              <a:rPr lang="en-US" sz="1600" u="sng" dirty="0">
                <a:solidFill>
                  <a:srgbClr val="111111"/>
                </a:solidFill>
                <a:latin typeface="Roboto" panose="02000000000000000000" pitchFamily="2" charset="0"/>
              </a:rPr>
              <a:t>Signage</a:t>
            </a: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a:p>
            <a:endParaRPr lang="en-US" sz="1600" dirty="0">
              <a:solidFill>
                <a:srgbClr val="111111"/>
              </a:solidFill>
              <a:latin typeface="Roboto" panose="02000000000000000000" pitchFamily="2" charset="0"/>
            </a:endParaRPr>
          </a:p>
        </p:txBody>
      </p:sp>
    </p:spTree>
    <p:extLst>
      <p:ext uri="{BB962C8B-B14F-4D97-AF65-F5344CB8AC3E}">
        <p14:creationId xmlns:p14="http://schemas.microsoft.com/office/powerpoint/2010/main" val="7175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4447</TotalTime>
  <Words>1890</Words>
  <Application>Microsoft Office PowerPoint</Application>
  <PresentationFormat>Widescreen</PresentationFormat>
  <Paragraphs>194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Roboto</vt:lpstr>
      <vt:lpstr>Stencil Std</vt:lpstr>
      <vt:lpstr>Office Theme</vt:lpstr>
      <vt:lpstr>IBC 2018 IBC CHAPTER 10 – MEANS OF EGRESS</vt:lpstr>
      <vt:lpstr>IBC SECTION 1006</vt:lpstr>
      <vt:lpstr>PowerPoint Presentation</vt:lpstr>
      <vt:lpstr>PowerPoint Presentation</vt:lpstr>
      <vt:lpstr>PowerPoint Presentation</vt:lpstr>
      <vt:lpstr>IBC 2018 SECTION 1009</vt:lpstr>
      <vt:lpstr>IBC SECTION 1009</vt:lpstr>
      <vt:lpstr>1. ACCESSIBLE ROUTES</vt:lpstr>
      <vt:lpstr>2. INTERIOR EXIT STAIRWAYS</vt:lpstr>
      <vt:lpstr>3. EXIT ACCESS STAIRWAYS</vt:lpstr>
      <vt:lpstr>4. EXITERIOR EXIT STAIRWAYS</vt:lpstr>
      <vt:lpstr>5. ELEVATORS</vt:lpstr>
      <vt:lpstr>7. HORIZONTAL EXITS</vt:lpstr>
      <vt:lpstr>8. RAMPS</vt:lpstr>
      <vt:lpstr>9. AREAS OF REFUGE</vt:lpstr>
      <vt:lpstr>CHAPTER 1011  STAIRWAYS</vt:lpstr>
      <vt:lpstr>PowerPoint Presentation</vt:lpstr>
      <vt:lpstr>CHAPTER 10 – MEANS OF EGRESS MEANS OF EGRESS</vt:lpstr>
      <vt:lpstr>CHAPTER 10 – MEANS OF EGRESS EXIT ACCESS</vt:lpstr>
      <vt:lpstr>CHAPTER 10 – MEANS OF EGRESS EXITS</vt:lpstr>
      <vt:lpstr>CHAPTER 10 – MEANS OF EGRESS EXIT DISCHARGE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Gabriela Nessi</cp:lastModifiedBy>
  <cp:revision>33</cp:revision>
  <cp:lastPrinted>2022-11-20T04:28:42Z</cp:lastPrinted>
  <dcterms:created xsi:type="dcterms:W3CDTF">2022-11-15T03:56:20Z</dcterms:created>
  <dcterms:modified xsi:type="dcterms:W3CDTF">2023-01-31T21:10:09Z</dcterms:modified>
</cp:coreProperties>
</file>